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Times New Roman Bold" charset="1" panose="02030802070405020303"/>
      <p:regular r:id="rId23"/>
    </p:embeddedFont>
    <p:embeddedFont>
      <p:font typeface="Open Sans Bold" charset="1" panose="00000000000000000000"/>
      <p:regular r:id="rId24"/>
    </p:embeddedFont>
    <p:embeddedFont>
      <p:font typeface="Times New Roman" charset="1" panose="02030502070405020303"/>
      <p:regular r:id="rId25"/>
    </p:embeddedFont>
    <p:embeddedFont>
      <p:font typeface="Inter Bold" charset="1" panose="020B0802030000000004"/>
      <p:regular r:id="rId26"/>
    </p:embeddedFont>
    <p:embeddedFont>
      <p:font typeface="Times New Roman Medium" charset="1" panose="02030502070405020303"/>
      <p:regular r:id="rId27"/>
    </p:embeddedFont>
    <p:embeddedFont>
      <p:font typeface="Open Sans Medium" charset="1" panose="00000000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EFQNjvo8.mp4>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VAGEFQNjvo8.mp4" Type="http://schemas.openxmlformats.org/officeDocument/2006/relationships/video"/><Relationship Id="rId4" Target="../media/VAGEFQNjvo8.mp4" Type="http://schemas.microsoft.com/office/2007/relationships/media"/></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2759" y="6802807"/>
            <a:ext cx="5402508" cy="540250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a:off x="1074658" y="8563446"/>
            <a:ext cx="16138684" cy="0"/>
          </a:xfrm>
          <a:prstGeom prst="line">
            <a:avLst/>
          </a:prstGeom>
          <a:ln cap="flat" w="38100">
            <a:solidFill>
              <a:srgbClr val="17726D"/>
            </a:solidFill>
            <a:prstDash val="solid"/>
            <a:headEnd type="none" len="sm" w="sm"/>
            <a:tailEnd type="none" len="sm" w="sm"/>
          </a:ln>
        </p:spPr>
      </p:sp>
      <p:grpSp>
        <p:nvGrpSpPr>
          <p:cNvPr name="Group 6" id="6"/>
          <p:cNvGrpSpPr/>
          <p:nvPr/>
        </p:nvGrpSpPr>
        <p:grpSpPr>
          <a:xfrm rot="0">
            <a:off x="10785978" y="1231643"/>
            <a:ext cx="4758515" cy="475851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9" id="9"/>
          <p:cNvGrpSpPr/>
          <p:nvPr/>
        </p:nvGrpSpPr>
        <p:grpSpPr>
          <a:xfrm rot="0">
            <a:off x="15972039" y="656036"/>
            <a:ext cx="1241303" cy="575606"/>
            <a:chOff x="0" y="0"/>
            <a:chExt cx="326928" cy="151600"/>
          </a:xfrm>
        </p:grpSpPr>
        <p:sp>
          <p:nvSpPr>
            <p:cNvPr name="Freeform 10" id="10"/>
            <p:cNvSpPr/>
            <p:nvPr/>
          </p:nvSpPr>
          <p:spPr>
            <a:xfrm flipH="false" flipV="false" rot="0">
              <a:off x="0" y="0"/>
              <a:ext cx="326928" cy="151600"/>
            </a:xfrm>
            <a:custGeom>
              <a:avLst/>
              <a:gdLst/>
              <a:ahLst/>
              <a:cxnLst/>
              <a:rect r="r" b="b" t="t" l="l"/>
              <a:pathLst>
                <a:path h="151600" w="326928">
                  <a:moveTo>
                    <a:pt x="75800" y="0"/>
                  </a:moveTo>
                  <a:lnTo>
                    <a:pt x="251128" y="0"/>
                  </a:lnTo>
                  <a:cubicBezTo>
                    <a:pt x="292991" y="0"/>
                    <a:pt x="326928" y="33937"/>
                    <a:pt x="326928" y="75800"/>
                  </a:cubicBezTo>
                  <a:lnTo>
                    <a:pt x="326928" y="75800"/>
                  </a:lnTo>
                  <a:cubicBezTo>
                    <a:pt x="326928" y="117663"/>
                    <a:pt x="292991" y="151600"/>
                    <a:pt x="251128" y="151600"/>
                  </a:cubicBezTo>
                  <a:lnTo>
                    <a:pt x="75800" y="151600"/>
                  </a:lnTo>
                  <a:cubicBezTo>
                    <a:pt x="33937" y="151600"/>
                    <a:pt x="0" y="117663"/>
                    <a:pt x="0" y="75800"/>
                  </a:cubicBezTo>
                  <a:lnTo>
                    <a:pt x="0" y="75800"/>
                  </a:lnTo>
                  <a:cubicBezTo>
                    <a:pt x="0" y="33937"/>
                    <a:pt x="33937" y="0"/>
                    <a:pt x="75800" y="0"/>
                  </a:cubicBezTo>
                  <a:close/>
                </a:path>
              </a:pathLst>
            </a:custGeom>
            <a:solidFill>
              <a:srgbClr val="17726D"/>
            </a:solidFill>
          </p:spPr>
        </p:sp>
        <p:sp>
          <p:nvSpPr>
            <p:cNvPr name="TextBox 11" id="11"/>
            <p:cNvSpPr txBox="true"/>
            <p:nvPr/>
          </p:nvSpPr>
          <p:spPr>
            <a:xfrm>
              <a:off x="0" y="-47625"/>
              <a:ext cx="326928" cy="199225"/>
            </a:xfrm>
            <a:prstGeom prst="rect">
              <a:avLst/>
            </a:prstGeom>
          </p:spPr>
          <p:txBody>
            <a:bodyPr anchor="ctr" rtlCol="false" tIns="50800" lIns="50800" bIns="50800" rIns="50800"/>
            <a:lstStyle/>
            <a:p>
              <a:pPr algn="ctr">
                <a:lnSpc>
                  <a:spcPts val="2479"/>
                </a:lnSpc>
              </a:pPr>
            </a:p>
          </p:txBody>
        </p:sp>
      </p:grpSp>
      <p:sp>
        <p:nvSpPr>
          <p:cNvPr name="Freeform 12" id="12"/>
          <p:cNvSpPr/>
          <p:nvPr/>
        </p:nvSpPr>
        <p:spPr>
          <a:xfrm flipH="false" flipV="false" rot="0">
            <a:off x="16275918" y="793769"/>
            <a:ext cx="633545" cy="300142"/>
          </a:xfrm>
          <a:custGeom>
            <a:avLst/>
            <a:gdLst/>
            <a:ahLst/>
            <a:cxnLst/>
            <a:rect r="r" b="b" t="t" l="l"/>
            <a:pathLst>
              <a:path h="300142" w="633545">
                <a:moveTo>
                  <a:pt x="0" y="0"/>
                </a:moveTo>
                <a:lnTo>
                  <a:pt x="633545" y="0"/>
                </a:lnTo>
                <a:lnTo>
                  <a:pt x="633545" y="300141"/>
                </a:lnTo>
                <a:lnTo>
                  <a:pt x="0" y="3001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1298495" y="2319707"/>
            <a:ext cx="15294195" cy="4805684"/>
          </a:xfrm>
          <a:prstGeom prst="rect">
            <a:avLst/>
          </a:prstGeom>
        </p:spPr>
        <p:txBody>
          <a:bodyPr anchor="t" rtlCol="false" tIns="0" lIns="0" bIns="0" rIns="0">
            <a:spAutoFit/>
          </a:bodyPr>
          <a:lstStyle/>
          <a:p>
            <a:pPr algn="ctr">
              <a:lnSpc>
                <a:spcPts val="12319"/>
              </a:lnSpc>
            </a:pPr>
            <a:r>
              <a:rPr lang="en-US" b="true" sz="8799">
                <a:solidFill>
                  <a:srgbClr val="17726D"/>
                </a:solidFill>
                <a:latin typeface="Times New Roman Bold"/>
                <a:ea typeface="Times New Roman Bold"/>
                <a:cs typeface="Times New Roman Bold"/>
                <a:sym typeface="Times New Roman Bold"/>
              </a:rPr>
              <a:t>INVERTED PENDULUM SELF BALANCING CART</a:t>
            </a:r>
          </a:p>
          <a:p>
            <a:pPr algn="ctr">
              <a:lnSpc>
                <a:spcPts val="12319"/>
              </a:lnSpc>
            </a:pPr>
            <a:r>
              <a:rPr lang="en-US" b="true" sz="8799">
                <a:solidFill>
                  <a:srgbClr val="17726D"/>
                </a:solidFill>
                <a:latin typeface="Times New Roman Bold"/>
                <a:ea typeface="Times New Roman Bold"/>
                <a:cs typeface="Times New Roman Bold"/>
                <a:sym typeface="Times New Roman Bold"/>
              </a:rPr>
              <a:t>USING MATLAB SIMULINK</a:t>
            </a:r>
          </a:p>
        </p:txBody>
      </p:sp>
      <p:sp>
        <p:nvSpPr>
          <p:cNvPr name="TextBox 14" id="14"/>
          <p:cNvSpPr txBox="true"/>
          <p:nvPr/>
        </p:nvSpPr>
        <p:spPr>
          <a:xfrm rot="0">
            <a:off x="1074658" y="8833978"/>
            <a:ext cx="16138684" cy="513716"/>
          </a:xfrm>
          <a:prstGeom prst="rect">
            <a:avLst/>
          </a:prstGeom>
        </p:spPr>
        <p:txBody>
          <a:bodyPr anchor="t" rtlCol="false" tIns="0" lIns="0" bIns="0" rIns="0">
            <a:spAutoFit/>
          </a:bodyPr>
          <a:lstStyle/>
          <a:p>
            <a:pPr algn="just" marL="0" indent="0" lvl="0">
              <a:lnSpc>
                <a:spcPts val="4339"/>
              </a:lnSpc>
            </a:pPr>
            <a:r>
              <a:rPr lang="en-US" b="true" sz="2799">
                <a:solidFill>
                  <a:srgbClr val="000000"/>
                </a:solidFill>
                <a:latin typeface="Open Sans Bold"/>
                <a:ea typeface="Open Sans Bold"/>
                <a:cs typeface="Open Sans Bold"/>
                <a:sym typeface="Open Sans Bold"/>
              </a:rPr>
              <a:t>By Darshan Chotaliya (23070127502), Chaitanya Yenge (23070127506)</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5673142"/>
            <a:ext cx="18288000" cy="4529132"/>
            <a:chOff x="0" y="0"/>
            <a:chExt cx="4816593" cy="1192858"/>
          </a:xfrm>
        </p:grpSpPr>
        <p:sp>
          <p:nvSpPr>
            <p:cNvPr name="Freeform 3" id="3"/>
            <p:cNvSpPr/>
            <p:nvPr/>
          </p:nvSpPr>
          <p:spPr>
            <a:xfrm flipH="false" flipV="false" rot="0">
              <a:off x="0" y="0"/>
              <a:ext cx="4816592" cy="1192858"/>
            </a:xfrm>
            <a:custGeom>
              <a:avLst/>
              <a:gdLst/>
              <a:ahLst/>
              <a:cxnLst/>
              <a:rect r="r" b="b" t="t" l="l"/>
              <a:pathLst>
                <a:path h="1192858" w="4816592">
                  <a:moveTo>
                    <a:pt x="0" y="0"/>
                  </a:moveTo>
                  <a:lnTo>
                    <a:pt x="4816592" y="0"/>
                  </a:lnTo>
                  <a:lnTo>
                    <a:pt x="4816592" y="1192858"/>
                  </a:lnTo>
                  <a:lnTo>
                    <a:pt x="0" y="1192858"/>
                  </a:lnTo>
                  <a:close/>
                </a:path>
              </a:pathLst>
            </a:custGeom>
            <a:solidFill>
              <a:srgbClr val="17726D"/>
            </a:solidFill>
          </p:spPr>
        </p:sp>
        <p:sp>
          <p:nvSpPr>
            <p:cNvPr name="TextBox 4" id="4"/>
            <p:cNvSpPr txBox="true"/>
            <p:nvPr/>
          </p:nvSpPr>
          <p:spPr>
            <a:xfrm>
              <a:off x="0" y="-47625"/>
              <a:ext cx="4816593" cy="1240483"/>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5853048" y="-912528"/>
            <a:ext cx="3803190" cy="380319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8" id="8"/>
          <p:cNvSpPr txBox="true"/>
          <p:nvPr/>
        </p:nvSpPr>
        <p:spPr>
          <a:xfrm rot="0">
            <a:off x="359368" y="557880"/>
            <a:ext cx="18511962" cy="1752601"/>
          </a:xfrm>
          <a:prstGeom prst="rect">
            <a:avLst/>
          </a:prstGeom>
        </p:spPr>
        <p:txBody>
          <a:bodyPr anchor="t" rtlCol="false" tIns="0" lIns="0" bIns="0" rIns="0">
            <a:spAutoFit/>
          </a:bodyPr>
          <a:lstStyle/>
          <a:p>
            <a:pPr algn="l">
              <a:lnSpc>
                <a:spcPts val="6300"/>
              </a:lnSpc>
            </a:pPr>
            <a:r>
              <a:rPr lang="en-US" sz="6000" b="true">
                <a:solidFill>
                  <a:srgbClr val="17726D"/>
                </a:solidFill>
                <a:latin typeface="Times New Roman Bold"/>
                <a:ea typeface="Times New Roman Bold"/>
                <a:cs typeface="Times New Roman Bold"/>
                <a:sym typeface="Times New Roman Bold"/>
              </a:rPr>
              <a:t>NONLINEAR DYNAMICS OF INVERTED PENDULUM:</a:t>
            </a:r>
          </a:p>
        </p:txBody>
      </p:sp>
      <p:grpSp>
        <p:nvGrpSpPr>
          <p:cNvPr name="Group 9" id="9"/>
          <p:cNvGrpSpPr/>
          <p:nvPr/>
        </p:nvGrpSpPr>
        <p:grpSpPr>
          <a:xfrm rot="0">
            <a:off x="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solidFill>
              <a:srgbClr val="EAE4D2"/>
            </a:solidFill>
          </p:spPr>
        </p:sp>
        <p:sp>
          <p:nvSpPr>
            <p:cNvPr name="TextBox 11" id="11"/>
            <p:cNvSpPr txBox="true"/>
            <p:nvPr/>
          </p:nvSpPr>
          <p:spPr>
            <a:xfrm>
              <a:off x="0" y="-47625"/>
              <a:ext cx="270933" cy="318558"/>
            </a:xfrm>
            <a:prstGeom prst="rect">
              <a:avLst/>
            </a:prstGeom>
          </p:spPr>
          <p:txBody>
            <a:bodyPr anchor="ctr" rtlCol="false" tIns="50800" lIns="50800" bIns="50800" rIns="50800"/>
            <a:lstStyle/>
            <a:p>
              <a:pPr algn="ctr">
                <a:lnSpc>
                  <a:spcPts val="2479"/>
                </a:lnSpc>
              </a:pPr>
            </a:p>
          </p:txBody>
        </p:sp>
      </p:grpSp>
      <p:sp>
        <p:nvSpPr>
          <p:cNvPr name="AutoShape 12" id="12"/>
          <p:cNvSpPr/>
          <p:nvPr/>
        </p:nvSpPr>
        <p:spPr>
          <a:xfrm>
            <a:off x="7020411" y="2310480"/>
            <a:ext cx="2594939" cy="0"/>
          </a:xfrm>
          <a:prstGeom prst="line">
            <a:avLst/>
          </a:prstGeom>
          <a:ln cap="flat" w="76200">
            <a:solidFill>
              <a:srgbClr val="EAE4D2"/>
            </a:solidFill>
            <a:prstDash val="solid"/>
            <a:headEnd type="none" len="sm" w="sm"/>
            <a:tailEnd type="none" len="sm" w="sm"/>
          </a:ln>
        </p:spPr>
      </p:sp>
      <p:sp>
        <p:nvSpPr>
          <p:cNvPr name="Freeform 13" id="13"/>
          <p:cNvSpPr/>
          <p:nvPr/>
        </p:nvSpPr>
        <p:spPr>
          <a:xfrm flipH="false" flipV="false" rot="0">
            <a:off x="1325964" y="2469233"/>
            <a:ext cx="14229820" cy="6789067"/>
          </a:xfrm>
          <a:custGeom>
            <a:avLst/>
            <a:gdLst/>
            <a:ahLst/>
            <a:cxnLst/>
            <a:rect r="r" b="b" t="t" l="l"/>
            <a:pathLst>
              <a:path h="6789067" w="14229820">
                <a:moveTo>
                  <a:pt x="0" y="0"/>
                </a:moveTo>
                <a:lnTo>
                  <a:pt x="14229820" y="0"/>
                </a:lnTo>
                <a:lnTo>
                  <a:pt x="14229820" y="6789067"/>
                </a:lnTo>
                <a:lnTo>
                  <a:pt x="0" y="6789067"/>
                </a:lnTo>
                <a:lnTo>
                  <a:pt x="0" y="0"/>
                </a:lnTo>
                <a:close/>
              </a:path>
            </a:pathLst>
          </a:custGeom>
          <a:blipFill>
            <a:blip r:embed="rId2"/>
            <a:stretch>
              <a:fillRect l="0" t="-1683"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5757868"/>
            <a:ext cx="18288000" cy="4529132"/>
            <a:chOff x="0" y="0"/>
            <a:chExt cx="4816593" cy="1192858"/>
          </a:xfrm>
        </p:grpSpPr>
        <p:sp>
          <p:nvSpPr>
            <p:cNvPr name="Freeform 3" id="3"/>
            <p:cNvSpPr/>
            <p:nvPr/>
          </p:nvSpPr>
          <p:spPr>
            <a:xfrm flipH="false" flipV="false" rot="0">
              <a:off x="0" y="0"/>
              <a:ext cx="4816592" cy="1192858"/>
            </a:xfrm>
            <a:custGeom>
              <a:avLst/>
              <a:gdLst/>
              <a:ahLst/>
              <a:cxnLst/>
              <a:rect r="r" b="b" t="t" l="l"/>
              <a:pathLst>
                <a:path h="1192858" w="4816592">
                  <a:moveTo>
                    <a:pt x="0" y="0"/>
                  </a:moveTo>
                  <a:lnTo>
                    <a:pt x="4816592" y="0"/>
                  </a:lnTo>
                  <a:lnTo>
                    <a:pt x="4816592" y="1192858"/>
                  </a:lnTo>
                  <a:lnTo>
                    <a:pt x="0" y="1192858"/>
                  </a:lnTo>
                  <a:close/>
                </a:path>
              </a:pathLst>
            </a:custGeom>
            <a:solidFill>
              <a:srgbClr val="17726D"/>
            </a:solidFill>
          </p:spPr>
        </p:sp>
        <p:sp>
          <p:nvSpPr>
            <p:cNvPr name="TextBox 4" id="4"/>
            <p:cNvSpPr txBox="true"/>
            <p:nvPr/>
          </p:nvSpPr>
          <p:spPr>
            <a:xfrm>
              <a:off x="0" y="-47625"/>
              <a:ext cx="4816593" cy="1240483"/>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5853048" y="-912528"/>
            <a:ext cx="3803190" cy="380319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8" id="8"/>
          <p:cNvSpPr txBox="true"/>
          <p:nvPr/>
        </p:nvSpPr>
        <p:spPr>
          <a:xfrm rot="0">
            <a:off x="284476" y="491832"/>
            <a:ext cx="10788815" cy="1138084"/>
          </a:xfrm>
          <a:prstGeom prst="rect">
            <a:avLst/>
          </a:prstGeom>
        </p:spPr>
        <p:txBody>
          <a:bodyPr anchor="t" rtlCol="false" tIns="0" lIns="0" bIns="0" rIns="0">
            <a:spAutoFit/>
          </a:bodyPr>
          <a:lstStyle/>
          <a:p>
            <a:pPr algn="l">
              <a:lnSpc>
                <a:spcPts val="7697"/>
              </a:lnSpc>
            </a:pPr>
            <a:r>
              <a:rPr lang="en-US" sz="7331" b="true">
                <a:solidFill>
                  <a:srgbClr val="17726D"/>
                </a:solidFill>
                <a:latin typeface="Times New Roman Bold"/>
                <a:ea typeface="Times New Roman Bold"/>
                <a:cs typeface="Times New Roman Bold"/>
                <a:sym typeface="Times New Roman Bold"/>
              </a:rPr>
              <a:t>MATLAB SIMULATION</a:t>
            </a:r>
          </a:p>
        </p:txBody>
      </p:sp>
      <p:grpSp>
        <p:nvGrpSpPr>
          <p:cNvPr name="Group 9" id="9"/>
          <p:cNvGrpSpPr/>
          <p:nvPr/>
        </p:nvGrpSpPr>
        <p:grpSpPr>
          <a:xfrm rot="0">
            <a:off x="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solidFill>
              <a:srgbClr val="EAE4D2"/>
            </a:solidFill>
          </p:spPr>
        </p:sp>
        <p:sp>
          <p:nvSpPr>
            <p:cNvPr name="TextBox 11" id="11"/>
            <p:cNvSpPr txBox="true"/>
            <p:nvPr/>
          </p:nvSpPr>
          <p:spPr>
            <a:xfrm>
              <a:off x="0" y="-47625"/>
              <a:ext cx="270933" cy="318558"/>
            </a:xfrm>
            <a:prstGeom prst="rect">
              <a:avLst/>
            </a:prstGeom>
          </p:spPr>
          <p:txBody>
            <a:bodyPr anchor="ctr" rtlCol="false" tIns="50800" lIns="50800" bIns="50800" rIns="50800"/>
            <a:lstStyle/>
            <a:p>
              <a:pPr algn="ctr">
                <a:lnSpc>
                  <a:spcPts val="2479"/>
                </a:lnSpc>
              </a:pPr>
            </a:p>
          </p:txBody>
        </p:sp>
      </p:grpSp>
      <p:sp>
        <p:nvSpPr>
          <p:cNvPr name="AutoShape 12" id="12"/>
          <p:cNvSpPr/>
          <p:nvPr/>
        </p:nvSpPr>
        <p:spPr>
          <a:xfrm flipH="true">
            <a:off x="5678884" y="1610067"/>
            <a:ext cx="1299625" cy="19849"/>
          </a:xfrm>
          <a:prstGeom prst="line">
            <a:avLst/>
          </a:prstGeom>
          <a:ln cap="flat" w="76200">
            <a:solidFill>
              <a:srgbClr val="EAE4D2"/>
            </a:solidFill>
            <a:prstDash val="solid"/>
            <a:headEnd type="none" len="sm" w="sm"/>
            <a:tailEnd type="none" len="sm" w="sm"/>
          </a:ln>
        </p:spPr>
      </p:sp>
      <p:pic>
        <p:nvPicPr>
          <p:cNvPr name="Picture 13" id="13">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726" r="0" b="726"/>
          <a:stretch>
            <a:fillRect/>
          </a:stretch>
        </p:blipFill>
        <p:spPr>
          <a:xfrm flipH="false" flipV="false" rot="0">
            <a:off x="2813217" y="3200638"/>
            <a:ext cx="11855850" cy="6572012"/>
          </a:xfrm>
          <a:prstGeom prst="rect">
            <a:avLst/>
          </a:prstGeom>
        </p:spPr>
      </p:pic>
      <p:sp>
        <p:nvSpPr>
          <p:cNvPr name="TextBox 14" id="14"/>
          <p:cNvSpPr txBox="true"/>
          <p:nvPr/>
        </p:nvSpPr>
        <p:spPr>
          <a:xfrm rot="0">
            <a:off x="0" y="1978711"/>
            <a:ext cx="8741141" cy="720727"/>
          </a:xfrm>
          <a:prstGeom prst="rect">
            <a:avLst/>
          </a:prstGeom>
        </p:spPr>
        <p:txBody>
          <a:bodyPr anchor="t" rtlCol="false" tIns="0" lIns="0" bIns="0" rIns="0">
            <a:spAutoFit/>
          </a:bodyPr>
          <a:lstStyle/>
          <a:p>
            <a:pPr algn="ctr">
              <a:lnSpc>
                <a:spcPts val="5424"/>
              </a:lnSpc>
              <a:spcBef>
                <a:spcPct val="0"/>
              </a:spcBef>
            </a:pPr>
            <a:r>
              <a:rPr lang="en-US" b="true" sz="3499">
                <a:solidFill>
                  <a:srgbClr val="17726D"/>
                </a:solidFill>
                <a:latin typeface="Times New Roman Medium"/>
                <a:ea typeface="Times New Roman Medium"/>
                <a:cs typeface="Times New Roman Medium"/>
                <a:sym typeface="Times New Roman Medium"/>
              </a:rPr>
              <a:t>3D VRML Model of Inverted Pendulum:</a:t>
            </a:r>
          </a:p>
        </p:txBody>
      </p:sp>
    </p:spTree>
  </p:cSld>
  <p:clrMapOvr>
    <a:masterClrMapping/>
  </p:clrMapOvr>
  <p:timing>
    <p:tnLst>
      <p:par>
        <p:cTn dur="indefinite" restart="never" nodeType="tmRoot">
          <p:childTnLst>
            <p:video>
              <p:cMediaNode vol="100000">
                <p:cTn fill="hold" display="false">
                  <p:stCondLst>
                    <p:cond delay="indefinite"/>
                  </p:stCondLst>
                </p:cTn>
                <p:tgtEl>
                  <p:spTgt spid="13"/>
                </p:tgtEl>
              </p:cMediaNode>
            </p:video>
          </p:childTnLst>
        </p:cTn>
      </p:par>
    </p:tnLst>
  </p:timing>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5757868"/>
            <a:ext cx="18288000" cy="4529132"/>
            <a:chOff x="0" y="0"/>
            <a:chExt cx="4816593" cy="1192858"/>
          </a:xfrm>
        </p:grpSpPr>
        <p:sp>
          <p:nvSpPr>
            <p:cNvPr name="Freeform 3" id="3"/>
            <p:cNvSpPr/>
            <p:nvPr/>
          </p:nvSpPr>
          <p:spPr>
            <a:xfrm flipH="false" flipV="false" rot="0">
              <a:off x="0" y="0"/>
              <a:ext cx="4816592" cy="1192858"/>
            </a:xfrm>
            <a:custGeom>
              <a:avLst/>
              <a:gdLst/>
              <a:ahLst/>
              <a:cxnLst/>
              <a:rect r="r" b="b" t="t" l="l"/>
              <a:pathLst>
                <a:path h="1192858" w="4816592">
                  <a:moveTo>
                    <a:pt x="0" y="0"/>
                  </a:moveTo>
                  <a:lnTo>
                    <a:pt x="4816592" y="0"/>
                  </a:lnTo>
                  <a:lnTo>
                    <a:pt x="4816592" y="1192858"/>
                  </a:lnTo>
                  <a:lnTo>
                    <a:pt x="0" y="1192858"/>
                  </a:lnTo>
                  <a:close/>
                </a:path>
              </a:pathLst>
            </a:custGeom>
            <a:solidFill>
              <a:srgbClr val="17726D"/>
            </a:solidFill>
          </p:spPr>
        </p:sp>
        <p:sp>
          <p:nvSpPr>
            <p:cNvPr name="TextBox 4" id="4"/>
            <p:cNvSpPr txBox="true"/>
            <p:nvPr/>
          </p:nvSpPr>
          <p:spPr>
            <a:xfrm>
              <a:off x="0" y="-47625"/>
              <a:ext cx="4816593" cy="1240483"/>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5853048" y="-912528"/>
            <a:ext cx="3803190" cy="380319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8" id="8"/>
          <p:cNvSpPr txBox="true"/>
          <p:nvPr/>
        </p:nvSpPr>
        <p:spPr>
          <a:xfrm rot="0">
            <a:off x="514350" y="491832"/>
            <a:ext cx="10788815" cy="1138084"/>
          </a:xfrm>
          <a:prstGeom prst="rect">
            <a:avLst/>
          </a:prstGeom>
        </p:spPr>
        <p:txBody>
          <a:bodyPr anchor="t" rtlCol="false" tIns="0" lIns="0" bIns="0" rIns="0">
            <a:spAutoFit/>
          </a:bodyPr>
          <a:lstStyle/>
          <a:p>
            <a:pPr algn="l">
              <a:lnSpc>
                <a:spcPts val="7697"/>
              </a:lnSpc>
            </a:pPr>
            <a:r>
              <a:rPr lang="en-US" sz="7331" b="true">
                <a:solidFill>
                  <a:srgbClr val="17726D"/>
                </a:solidFill>
                <a:latin typeface="Times New Roman Bold"/>
                <a:ea typeface="Times New Roman Bold"/>
                <a:cs typeface="Times New Roman Bold"/>
                <a:sym typeface="Times New Roman Bold"/>
              </a:rPr>
              <a:t>OUTPUT SIGNALS</a:t>
            </a:r>
          </a:p>
        </p:txBody>
      </p:sp>
      <p:grpSp>
        <p:nvGrpSpPr>
          <p:cNvPr name="Group 9" id="9"/>
          <p:cNvGrpSpPr/>
          <p:nvPr/>
        </p:nvGrpSpPr>
        <p:grpSpPr>
          <a:xfrm rot="0">
            <a:off x="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solidFill>
              <a:srgbClr val="EAE4D2"/>
            </a:solidFill>
          </p:spPr>
        </p:sp>
        <p:sp>
          <p:nvSpPr>
            <p:cNvPr name="TextBox 11" id="11"/>
            <p:cNvSpPr txBox="true"/>
            <p:nvPr/>
          </p:nvSpPr>
          <p:spPr>
            <a:xfrm>
              <a:off x="0" y="-47625"/>
              <a:ext cx="270933" cy="318558"/>
            </a:xfrm>
            <a:prstGeom prst="rect">
              <a:avLst/>
            </a:prstGeom>
          </p:spPr>
          <p:txBody>
            <a:bodyPr anchor="ctr" rtlCol="false" tIns="50800" lIns="50800" bIns="50800" rIns="50800"/>
            <a:lstStyle/>
            <a:p>
              <a:pPr algn="ctr">
                <a:lnSpc>
                  <a:spcPts val="2479"/>
                </a:lnSpc>
              </a:pPr>
            </a:p>
          </p:txBody>
        </p:sp>
      </p:grpSp>
      <p:sp>
        <p:nvSpPr>
          <p:cNvPr name="AutoShape 12" id="12"/>
          <p:cNvSpPr/>
          <p:nvPr/>
        </p:nvSpPr>
        <p:spPr>
          <a:xfrm flipH="true" flipV="true">
            <a:off x="5908758" y="1629916"/>
            <a:ext cx="1586570" cy="0"/>
          </a:xfrm>
          <a:prstGeom prst="line">
            <a:avLst/>
          </a:prstGeom>
          <a:ln cap="flat" w="76200">
            <a:solidFill>
              <a:srgbClr val="EAE4D2"/>
            </a:solidFill>
            <a:prstDash val="solid"/>
            <a:headEnd type="none" len="sm" w="sm"/>
            <a:tailEnd type="none" len="sm" w="sm"/>
          </a:ln>
        </p:spPr>
      </p:sp>
      <p:sp>
        <p:nvSpPr>
          <p:cNvPr name="Freeform 13" id="13"/>
          <p:cNvSpPr/>
          <p:nvPr/>
        </p:nvSpPr>
        <p:spPr>
          <a:xfrm flipH="false" flipV="false" rot="0">
            <a:off x="1028700" y="1848242"/>
            <a:ext cx="7380066" cy="7510876"/>
          </a:xfrm>
          <a:custGeom>
            <a:avLst/>
            <a:gdLst/>
            <a:ahLst/>
            <a:cxnLst/>
            <a:rect r="r" b="b" t="t" l="l"/>
            <a:pathLst>
              <a:path h="7510876" w="7380066">
                <a:moveTo>
                  <a:pt x="0" y="0"/>
                </a:moveTo>
                <a:lnTo>
                  <a:pt x="7380066" y="0"/>
                </a:lnTo>
                <a:lnTo>
                  <a:pt x="7380066" y="7510876"/>
                </a:lnTo>
                <a:lnTo>
                  <a:pt x="0" y="7510876"/>
                </a:lnTo>
                <a:lnTo>
                  <a:pt x="0" y="0"/>
                </a:lnTo>
                <a:close/>
              </a:path>
            </a:pathLst>
          </a:custGeom>
          <a:blipFill>
            <a:blip r:embed="rId2"/>
            <a:stretch>
              <a:fillRect l="0" t="-3553" r="0" b="-1965"/>
            </a:stretch>
          </a:blipFill>
        </p:spPr>
      </p:sp>
      <p:sp>
        <p:nvSpPr>
          <p:cNvPr name="TextBox 14" id="14"/>
          <p:cNvSpPr txBox="true"/>
          <p:nvPr/>
        </p:nvSpPr>
        <p:spPr>
          <a:xfrm rot="0">
            <a:off x="9144000" y="1714021"/>
            <a:ext cx="2577227" cy="704217"/>
          </a:xfrm>
          <a:prstGeom prst="rect">
            <a:avLst/>
          </a:prstGeom>
        </p:spPr>
        <p:txBody>
          <a:bodyPr anchor="t" rtlCol="false" tIns="0" lIns="0" bIns="0" rIns="0">
            <a:spAutoFit/>
          </a:bodyPr>
          <a:lstStyle/>
          <a:p>
            <a:pPr algn="ctr">
              <a:lnSpc>
                <a:spcPts val="5269"/>
              </a:lnSpc>
              <a:spcBef>
                <a:spcPct val="0"/>
              </a:spcBef>
            </a:pPr>
            <a:r>
              <a:rPr lang="en-US" b="true" sz="3399">
                <a:solidFill>
                  <a:srgbClr val="17726D"/>
                </a:solidFill>
                <a:latin typeface="Times New Roman Medium"/>
                <a:ea typeface="Times New Roman Medium"/>
                <a:cs typeface="Times New Roman Medium"/>
                <a:sym typeface="Times New Roman Medium"/>
              </a:rPr>
              <a:t>Stability Test:</a:t>
            </a:r>
          </a:p>
        </p:txBody>
      </p:sp>
      <p:sp>
        <p:nvSpPr>
          <p:cNvPr name="TextBox 15" id="15"/>
          <p:cNvSpPr txBox="true"/>
          <p:nvPr/>
        </p:nvSpPr>
        <p:spPr>
          <a:xfrm rot="0">
            <a:off x="8771691" y="2580163"/>
            <a:ext cx="9516309" cy="2992120"/>
          </a:xfrm>
          <a:prstGeom prst="rect">
            <a:avLst/>
          </a:prstGeom>
        </p:spPr>
        <p:txBody>
          <a:bodyPr anchor="t" rtlCol="false" tIns="0" lIns="0" bIns="0" rIns="0">
            <a:spAutoFit/>
          </a:bodyPr>
          <a:lstStyle/>
          <a:p>
            <a:pPr algn="ctr">
              <a:lnSpc>
                <a:spcPts val="2944"/>
              </a:lnSpc>
              <a:spcBef>
                <a:spcPct val="0"/>
              </a:spcBef>
            </a:pPr>
            <a:r>
              <a:rPr lang="en-US" b="true" sz="1899">
                <a:solidFill>
                  <a:srgbClr val="17726D"/>
                </a:solidFill>
                <a:latin typeface="Times New Roman Medium"/>
                <a:ea typeface="Times New Roman Medium"/>
                <a:cs typeface="Times New Roman Medium"/>
                <a:sym typeface="Times New Roman Medium"/>
              </a:rPr>
              <a:t>To check the stability means to analyze whether the open-loop system (without any</a:t>
            </a:r>
          </a:p>
          <a:p>
            <a:pPr algn="ctr">
              <a:lnSpc>
                <a:spcPts val="2944"/>
              </a:lnSpc>
              <a:spcBef>
                <a:spcPct val="0"/>
              </a:spcBef>
            </a:pPr>
            <a:r>
              <a:rPr lang="en-US" b="true" sz="1899">
                <a:solidFill>
                  <a:srgbClr val="17726D"/>
                </a:solidFill>
                <a:latin typeface="Times New Roman Medium"/>
                <a:ea typeface="Times New Roman Medium"/>
                <a:cs typeface="Times New Roman Medium"/>
                <a:sym typeface="Times New Roman Medium"/>
              </a:rPr>
              <a:t>feedback) is stable or not. The eigenvalues of the system state matrix, ‘A’, can determine the</a:t>
            </a:r>
          </a:p>
          <a:p>
            <a:pPr algn="ctr">
              <a:lnSpc>
                <a:spcPts val="2944"/>
              </a:lnSpc>
              <a:spcBef>
                <a:spcPct val="0"/>
              </a:spcBef>
            </a:pPr>
            <a:r>
              <a:rPr lang="en-US" b="true" sz="1899">
                <a:solidFill>
                  <a:srgbClr val="17726D"/>
                </a:solidFill>
                <a:latin typeface="Times New Roman Medium"/>
                <a:ea typeface="Times New Roman Medium"/>
                <a:cs typeface="Times New Roman Medium"/>
                <a:sym typeface="Times New Roman Medium"/>
              </a:rPr>
              <a:t>stability. That is equivalent to finding the poles of the transfer function of the system.</a:t>
            </a:r>
          </a:p>
          <a:p>
            <a:pPr algn="ctr">
              <a:lnSpc>
                <a:spcPts val="2944"/>
              </a:lnSpc>
              <a:spcBef>
                <a:spcPct val="0"/>
              </a:spcBef>
            </a:pPr>
          </a:p>
          <a:p>
            <a:pPr algn="ctr">
              <a:lnSpc>
                <a:spcPts val="2944"/>
              </a:lnSpc>
              <a:spcBef>
                <a:spcPct val="0"/>
              </a:spcBef>
            </a:pPr>
            <a:r>
              <a:rPr lang="en-US" b="true" sz="1899">
                <a:solidFill>
                  <a:srgbClr val="17726D"/>
                </a:solidFill>
                <a:latin typeface="Times New Roman Medium"/>
                <a:ea typeface="Times New Roman Medium"/>
                <a:cs typeface="Times New Roman Medium"/>
                <a:sym typeface="Times New Roman Medium"/>
              </a:rPr>
              <a:t>AI = ⋋ I.</a:t>
            </a:r>
          </a:p>
          <a:p>
            <a:pPr algn="ctr">
              <a:lnSpc>
                <a:spcPts val="2944"/>
              </a:lnSpc>
              <a:spcBef>
                <a:spcPct val="0"/>
              </a:spcBef>
            </a:pPr>
          </a:p>
          <a:p>
            <a:pPr algn="ctr">
              <a:lnSpc>
                <a:spcPts val="2944"/>
              </a:lnSpc>
              <a:spcBef>
                <a:spcPct val="0"/>
              </a:spcBef>
            </a:pPr>
            <a:r>
              <a:rPr lang="en-US" b="true" sz="1899">
                <a:solidFill>
                  <a:srgbClr val="17726D"/>
                </a:solidFill>
                <a:latin typeface="Times New Roman Medium"/>
                <a:ea typeface="Times New Roman Medium"/>
                <a:cs typeface="Times New Roman Medium"/>
                <a:sym typeface="Times New Roman Medium"/>
              </a:rPr>
              <a:t>Where ⋋ is the eigenvalue and I is the eigenvector.The eigenvalues tell us how the matrix A</a:t>
            </a:r>
          </a:p>
          <a:p>
            <a:pPr algn="ctr">
              <a:lnSpc>
                <a:spcPts val="2944"/>
              </a:lnSpc>
              <a:spcBef>
                <a:spcPct val="0"/>
              </a:spcBef>
            </a:pPr>
            <a:r>
              <a:rPr lang="en-US" b="true" sz="1899">
                <a:solidFill>
                  <a:srgbClr val="17726D"/>
                </a:solidFill>
                <a:latin typeface="Times New Roman Medium"/>
                <a:ea typeface="Times New Roman Medium"/>
                <a:cs typeface="Times New Roman Medium"/>
                <a:sym typeface="Times New Roman Medium"/>
              </a:rPr>
              <a:t>“acts” in different directions (eigenvectors).</a:t>
            </a:r>
          </a:p>
        </p:txBody>
      </p:sp>
      <p:sp>
        <p:nvSpPr>
          <p:cNvPr name="TextBox 16" id="16"/>
          <p:cNvSpPr txBox="true"/>
          <p:nvPr/>
        </p:nvSpPr>
        <p:spPr>
          <a:xfrm rot="0">
            <a:off x="8771691" y="6079079"/>
            <a:ext cx="9309779" cy="4207921"/>
          </a:xfrm>
          <a:prstGeom prst="rect">
            <a:avLst/>
          </a:prstGeom>
        </p:spPr>
        <p:txBody>
          <a:bodyPr anchor="t" rtlCol="false" tIns="0" lIns="0" bIns="0" rIns="0">
            <a:spAutoFit/>
          </a:bodyPr>
          <a:lstStyle/>
          <a:p>
            <a:pPr algn="ctr">
              <a:lnSpc>
                <a:spcPts val="3063"/>
              </a:lnSpc>
              <a:spcBef>
                <a:spcPct val="0"/>
              </a:spcBef>
            </a:pPr>
            <a:r>
              <a:rPr lang="en-US" b="true" sz="1976">
                <a:solidFill>
                  <a:srgbClr val="F6F6F6"/>
                </a:solidFill>
                <a:latin typeface="Times New Roman Medium"/>
                <a:ea typeface="Times New Roman Medium"/>
                <a:cs typeface="Times New Roman Medium"/>
                <a:sym typeface="Times New Roman Medium"/>
              </a:rPr>
              <a:t>The eigenvalues of the A matrix are the values of s where det(sI − A) = 0.A system is stable</a:t>
            </a:r>
          </a:p>
          <a:p>
            <a:pPr algn="ctr">
              <a:lnSpc>
                <a:spcPts val="3063"/>
              </a:lnSpc>
              <a:spcBef>
                <a:spcPct val="0"/>
              </a:spcBef>
            </a:pPr>
            <a:r>
              <a:rPr lang="en-US" b="true" sz="1976">
                <a:solidFill>
                  <a:srgbClr val="F6F6F6"/>
                </a:solidFill>
                <a:latin typeface="Times New Roman Medium"/>
                <a:ea typeface="Times New Roman Medium"/>
                <a:cs typeface="Times New Roman Medium"/>
                <a:sym typeface="Times New Roman Medium"/>
              </a:rPr>
              <a:t>if real part of all its eigenvalues must be lied in the left- half of the s-plane such as negative</a:t>
            </a:r>
          </a:p>
          <a:p>
            <a:pPr algn="ctr">
              <a:lnSpc>
                <a:spcPts val="3063"/>
              </a:lnSpc>
              <a:spcBef>
                <a:spcPct val="0"/>
              </a:spcBef>
            </a:pPr>
            <a:r>
              <a:rPr lang="en-US" b="true" sz="1976">
                <a:solidFill>
                  <a:srgbClr val="F6F6F6"/>
                </a:solidFill>
                <a:latin typeface="Times New Roman Medium"/>
                <a:ea typeface="Times New Roman Medium"/>
                <a:cs typeface="Times New Roman Medium"/>
                <a:sym typeface="Times New Roman Medium"/>
              </a:rPr>
              <a:t>number.</a:t>
            </a:r>
          </a:p>
          <a:p>
            <a:pPr algn="ctr">
              <a:lnSpc>
                <a:spcPts val="3063"/>
              </a:lnSpc>
              <a:spcBef>
                <a:spcPct val="0"/>
              </a:spcBef>
            </a:pPr>
            <a:r>
              <a:rPr lang="en-US" b="true" sz="1976">
                <a:solidFill>
                  <a:srgbClr val="F6F6F6"/>
                </a:solidFill>
                <a:latin typeface="Times New Roman Medium"/>
                <a:ea typeface="Times New Roman Medium"/>
                <a:cs typeface="Times New Roman Medium"/>
                <a:sym typeface="Times New Roman Medium"/>
              </a:rPr>
              <a:t>&gt;&gt; Poles = eig(A)</a:t>
            </a:r>
          </a:p>
          <a:p>
            <a:pPr algn="ctr">
              <a:lnSpc>
                <a:spcPts val="3063"/>
              </a:lnSpc>
              <a:spcBef>
                <a:spcPct val="0"/>
              </a:spcBef>
            </a:pPr>
            <a:r>
              <a:rPr lang="en-US" b="true" sz="1976">
                <a:solidFill>
                  <a:srgbClr val="F6F6F6"/>
                </a:solidFill>
                <a:latin typeface="Times New Roman Medium"/>
                <a:ea typeface="Times New Roman Medium"/>
                <a:cs typeface="Times New Roman Medium"/>
                <a:sym typeface="Times New Roman Medium"/>
              </a:rPr>
              <a:t>ans =</a:t>
            </a:r>
          </a:p>
          <a:p>
            <a:pPr algn="ctr">
              <a:lnSpc>
                <a:spcPts val="3063"/>
              </a:lnSpc>
              <a:spcBef>
                <a:spcPct val="0"/>
              </a:spcBef>
            </a:pPr>
            <a:r>
              <a:rPr lang="en-US" b="true" sz="1976">
                <a:solidFill>
                  <a:srgbClr val="F6F6F6"/>
                </a:solidFill>
                <a:latin typeface="Times New Roman Medium"/>
                <a:ea typeface="Times New Roman Medium"/>
                <a:cs typeface="Times New Roman Medium"/>
                <a:sym typeface="Times New Roman Medium"/>
              </a:rPr>
              <a:t>0</a:t>
            </a:r>
          </a:p>
          <a:p>
            <a:pPr algn="ctr">
              <a:lnSpc>
                <a:spcPts val="3063"/>
              </a:lnSpc>
              <a:spcBef>
                <a:spcPct val="0"/>
              </a:spcBef>
            </a:pPr>
            <a:r>
              <a:rPr lang="en-US" b="true" sz="1976">
                <a:solidFill>
                  <a:srgbClr val="F6F6F6"/>
                </a:solidFill>
                <a:latin typeface="Times New Roman Medium"/>
                <a:ea typeface="Times New Roman Medium"/>
                <a:cs typeface="Times New Roman Medium"/>
                <a:sym typeface="Times New Roman Medium"/>
              </a:rPr>
              <a:t>-19.6327</a:t>
            </a:r>
          </a:p>
          <a:p>
            <a:pPr algn="ctr">
              <a:lnSpc>
                <a:spcPts val="3063"/>
              </a:lnSpc>
              <a:spcBef>
                <a:spcPct val="0"/>
              </a:spcBef>
            </a:pPr>
            <a:r>
              <a:rPr lang="en-US" b="true" sz="1976">
                <a:solidFill>
                  <a:srgbClr val="F6F6F6"/>
                </a:solidFill>
                <a:latin typeface="Times New Roman Medium"/>
                <a:ea typeface="Times New Roman Medium"/>
                <a:cs typeface="Times New Roman Medium"/>
                <a:sym typeface="Times New Roman Medium"/>
              </a:rPr>
              <a:t>6.9178</a:t>
            </a:r>
          </a:p>
          <a:p>
            <a:pPr algn="ctr">
              <a:lnSpc>
                <a:spcPts val="3063"/>
              </a:lnSpc>
              <a:spcBef>
                <a:spcPct val="0"/>
              </a:spcBef>
            </a:pPr>
            <a:r>
              <a:rPr lang="en-US" b="true" sz="1976">
                <a:solidFill>
                  <a:srgbClr val="F6F6F6"/>
                </a:solidFill>
                <a:latin typeface="Times New Roman Medium"/>
                <a:ea typeface="Times New Roman Medium"/>
                <a:cs typeface="Times New Roman Medium"/>
                <a:sym typeface="Times New Roman Medium"/>
              </a:rPr>
              <a:t>-5.6006</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5853048" y="-912528"/>
            <a:ext cx="3803190" cy="380319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5" id="5"/>
          <p:cNvSpPr txBox="true"/>
          <p:nvPr/>
        </p:nvSpPr>
        <p:spPr>
          <a:xfrm rot="0">
            <a:off x="284476" y="1205534"/>
            <a:ext cx="10788815" cy="2107934"/>
          </a:xfrm>
          <a:prstGeom prst="rect">
            <a:avLst/>
          </a:prstGeom>
        </p:spPr>
        <p:txBody>
          <a:bodyPr anchor="t" rtlCol="false" tIns="0" lIns="0" bIns="0" rIns="0">
            <a:spAutoFit/>
          </a:bodyPr>
          <a:lstStyle/>
          <a:p>
            <a:pPr algn="l">
              <a:lnSpc>
                <a:spcPts val="7697"/>
              </a:lnSpc>
            </a:pPr>
            <a:r>
              <a:rPr lang="en-US" sz="7331" b="true">
                <a:solidFill>
                  <a:srgbClr val="17726D"/>
                </a:solidFill>
                <a:latin typeface="Times New Roman Bold"/>
                <a:ea typeface="Times New Roman Bold"/>
                <a:cs typeface="Times New Roman Bold"/>
                <a:sym typeface="Times New Roman Bold"/>
              </a:rPr>
              <a:t>FUTURE ASPECTS</a:t>
            </a:r>
          </a:p>
          <a:p>
            <a:pPr algn="l">
              <a:lnSpc>
                <a:spcPts val="7697"/>
              </a:lnSpc>
            </a:pPr>
          </a:p>
        </p:txBody>
      </p:sp>
      <p:grpSp>
        <p:nvGrpSpPr>
          <p:cNvPr name="Group 6" id="6"/>
          <p:cNvGrpSpPr/>
          <p:nvPr/>
        </p:nvGrpSpPr>
        <p:grpSpPr>
          <a:xfrm rot="0">
            <a:off x="0" y="925830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solidFill>
              <a:srgbClr val="EAE4D2"/>
            </a:solidFill>
          </p:spPr>
        </p:sp>
        <p:sp>
          <p:nvSpPr>
            <p:cNvPr name="TextBox 8" id="8"/>
            <p:cNvSpPr txBox="true"/>
            <p:nvPr/>
          </p:nvSpPr>
          <p:spPr>
            <a:xfrm>
              <a:off x="0" y="-47625"/>
              <a:ext cx="270933" cy="318558"/>
            </a:xfrm>
            <a:prstGeom prst="rect">
              <a:avLst/>
            </a:prstGeom>
          </p:spPr>
          <p:txBody>
            <a:bodyPr anchor="ctr" rtlCol="false" tIns="50800" lIns="50800" bIns="50800" rIns="50800"/>
            <a:lstStyle/>
            <a:p>
              <a:pPr algn="ctr">
                <a:lnSpc>
                  <a:spcPts val="2479"/>
                </a:lnSpc>
              </a:pPr>
            </a:p>
          </p:txBody>
        </p:sp>
      </p:grpSp>
      <p:sp>
        <p:nvSpPr>
          <p:cNvPr name="AutoShape 9" id="9"/>
          <p:cNvSpPr/>
          <p:nvPr/>
        </p:nvSpPr>
        <p:spPr>
          <a:xfrm flipH="true">
            <a:off x="5112844" y="2273789"/>
            <a:ext cx="2062548" cy="0"/>
          </a:xfrm>
          <a:prstGeom prst="line">
            <a:avLst/>
          </a:prstGeom>
          <a:ln cap="flat" w="76200">
            <a:solidFill>
              <a:srgbClr val="EAE4D2"/>
            </a:solidFill>
            <a:prstDash val="solid"/>
            <a:headEnd type="none" len="sm" w="sm"/>
            <a:tailEnd type="none" len="sm" w="sm"/>
          </a:ln>
        </p:spPr>
      </p:sp>
      <p:sp>
        <p:nvSpPr>
          <p:cNvPr name="TextBox 10" id="10"/>
          <p:cNvSpPr txBox="true"/>
          <p:nvPr/>
        </p:nvSpPr>
        <p:spPr>
          <a:xfrm rot="0">
            <a:off x="1028700" y="3551920"/>
            <a:ext cx="16129754" cy="3068859"/>
          </a:xfrm>
          <a:prstGeom prst="rect">
            <a:avLst/>
          </a:prstGeom>
        </p:spPr>
        <p:txBody>
          <a:bodyPr anchor="t" rtlCol="false" tIns="0" lIns="0" bIns="0" rIns="0">
            <a:spAutoFit/>
          </a:bodyPr>
          <a:lstStyle/>
          <a:p>
            <a:pPr algn="ctr">
              <a:lnSpc>
                <a:spcPts val="4919"/>
              </a:lnSpc>
              <a:spcBef>
                <a:spcPct val="0"/>
              </a:spcBef>
            </a:pPr>
            <a:r>
              <a:rPr lang="en-US" b="true" sz="3173">
                <a:solidFill>
                  <a:srgbClr val="17726D"/>
                </a:solidFill>
                <a:latin typeface="Open Sans Medium"/>
                <a:ea typeface="Open Sans Medium"/>
                <a:cs typeface="Open Sans Medium"/>
                <a:sym typeface="Open Sans Medium"/>
              </a:rPr>
              <a:t>To Create </a:t>
            </a:r>
            <a:r>
              <a:rPr lang="en-US" b="true" sz="3173">
                <a:solidFill>
                  <a:srgbClr val="17726D"/>
                </a:solidFill>
                <a:latin typeface="Open Sans Medium"/>
                <a:ea typeface="Open Sans Medium"/>
                <a:cs typeface="Open Sans Medium"/>
                <a:sym typeface="Open Sans Medium"/>
              </a:rPr>
              <a:t>The Inverted Pendulum setup which consists of a Linearguide</a:t>
            </a:r>
          </a:p>
          <a:p>
            <a:pPr algn="ctr">
              <a:lnSpc>
                <a:spcPts val="4919"/>
              </a:lnSpc>
              <a:spcBef>
                <a:spcPct val="0"/>
              </a:spcBef>
            </a:pPr>
            <a:r>
              <a:rPr lang="en-US" b="true" sz="3173">
                <a:solidFill>
                  <a:srgbClr val="17726D"/>
                </a:solidFill>
                <a:latin typeface="Open Sans Medium"/>
                <a:ea typeface="Open Sans Medium"/>
                <a:cs typeface="Open Sans Medium"/>
                <a:sym typeface="Open Sans Medium"/>
              </a:rPr>
              <a:t>that is made up of aluminium or stainless steel. This linear guide further modified by</a:t>
            </a:r>
          </a:p>
          <a:p>
            <a:pPr algn="ctr">
              <a:lnSpc>
                <a:spcPts val="4919"/>
              </a:lnSpc>
              <a:spcBef>
                <a:spcPct val="0"/>
              </a:spcBef>
            </a:pPr>
            <a:r>
              <a:rPr lang="en-US" b="true" sz="3173">
                <a:solidFill>
                  <a:srgbClr val="17726D"/>
                </a:solidFill>
                <a:latin typeface="Open Sans Medium"/>
                <a:ea typeface="Open Sans Medium"/>
                <a:cs typeface="Open Sans Medium"/>
                <a:sym typeface="Open Sans Medium"/>
              </a:rPr>
              <a:t>adding two Encoders for the measurement of both Linear &amp; angular position. The</a:t>
            </a:r>
          </a:p>
          <a:p>
            <a:pPr algn="ctr">
              <a:lnSpc>
                <a:spcPts val="4919"/>
              </a:lnSpc>
              <a:spcBef>
                <a:spcPct val="0"/>
              </a:spcBef>
            </a:pPr>
            <a:r>
              <a:rPr lang="en-US" b="true" sz="3173">
                <a:solidFill>
                  <a:srgbClr val="17726D"/>
                </a:solidFill>
                <a:latin typeface="Open Sans Medium"/>
                <a:ea typeface="Open Sans Medium"/>
                <a:cs typeface="Open Sans Medium"/>
                <a:sym typeface="Open Sans Medium"/>
              </a:rPr>
              <a:t>Microcontroller we use is Arduino Mega2560.Cytron 10Amp DC motor Driver is used</a:t>
            </a:r>
          </a:p>
          <a:p>
            <a:pPr algn="ctr">
              <a:lnSpc>
                <a:spcPts val="4919"/>
              </a:lnSpc>
              <a:spcBef>
                <a:spcPct val="0"/>
              </a:spcBef>
            </a:pPr>
            <a:r>
              <a:rPr lang="en-US" b="true" sz="3173">
                <a:solidFill>
                  <a:srgbClr val="17726D"/>
                </a:solidFill>
                <a:latin typeface="Open Sans Medium"/>
                <a:ea typeface="Open Sans Medium"/>
                <a:cs typeface="Open Sans Medium"/>
                <a:sym typeface="Open Sans Medium"/>
              </a:rPr>
              <a:t>to drive a motor.</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09000" y="2165862"/>
            <a:ext cx="7090267" cy="3266140"/>
            <a:chOff x="0" y="0"/>
            <a:chExt cx="9453690" cy="4354853"/>
          </a:xfrm>
        </p:grpSpPr>
        <p:pic>
          <p:nvPicPr>
            <p:cNvPr name="Picture 3" id="3"/>
            <p:cNvPicPr>
              <a:picLocks noChangeAspect="true"/>
            </p:cNvPicPr>
            <p:nvPr/>
          </p:nvPicPr>
          <p:blipFill>
            <a:blip r:embed="rId2"/>
            <a:srcRect l="0" t="9053" r="0" b="9053"/>
            <a:stretch>
              <a:fillRect/>
            </a:stretch>
          </p:blipFill>
          <p:spPr>
            <a:xfrm flipH="false" flipV="false">
              <a:off x="0" y="0"/>
              <a:ext cx="9453690" cy="4354853"/>
            </a:xfrm>
            <a:prstGeom prst="rect">
              <a:avLst/>
            </a:prstGeom>
          </p:spPr>
        </p:pic>
      </p:grpSp>
      <p:sp>
        <p:nvSpPr>
          <p:cNvPr name="TextBox 4" id="4"/>
          <p:cNvSpPr txBox="true"/>
          <p:nvPr/>
        </p:nvSpPr>
        <p:spPr>
          <a:xfrm rot="0">
            <a:off x="839945" y="419394"/>
            <a:ext cx="6818840" cy="1236343"/>
          </a:xfrm>
          <a:prstGeom prst="rect">
            <a:avLst/>
          </a:prstGeom>
        </p:spPr>
        <p:txBody>
          <a:bodyPr anchor="t" rtlCol="false" tIns="0" lIns="0" bIns="0" rIns="0">
            <a:spAutoFit/>
          </a:bodyPr>
          <a:lstStyle/>
          <a:p>
            <a:pPr algn="l">
              <a:lnSpc>
                <a:spcPts val="8294"/>
              </a:lnSpc>
            </a:pPr>
            <a:r>
              <a:rPr lang="en-US" sz="7899" b="true">
                <a:solidFill>
                  <a:srgbClr val="17726D"/>
                </a:solidFill>
                <a:latin typeface="Times New Roman Bold"/>
                <a:ea typeface="Times New Roman Bold"/>
                <a:cs typeface="Times New Roman Bold"/>
                <a:sym typeface="Times New Roman Bold"/>
              </a:rPr>
              <a:t>PROCEDURE</a:t>
            </a:r>
          </a:p>
        </p:txBody>
      </p:sp>
      <p:grpSp>
        <p:nvGrpSpPr>
          <p:cNvPr name="Group 5" id="5"/>
          <p:cNvGrpSpPr/>
          <p:nvPr/>
        </p:nvGrpSpPr>
        <p:grpSpPr>
          <a:xfrm rot="0">
            <a:off x="7718306" y="0"/>
            <a:ext cx="10569694" cy="10287000"/>
            <a:chOff x="0" y="0"/>
            <a:chExt cx="2783788" cy="2709333"/>
          </a:xfrm>
        </p:grpSpPr>
        <p:sp>
          <p:nvSpPr>
            <p:cNvPr name="Freeform 6" id="6"/>
            <p:cNvSpPr/>
            <p:nvPr/>
          </p:nvSpPr>
          <p:spPr>
            <a:xfrm flipH="false" flipV="false" rot="0">
              <a:off x="0" y="0"/>
              <a:ext cx="2783788" cy="2709333"/>
            </a:xfrm>
            <a:custGeom>
              <a:avLst/>
              <a:gdLst/>
              <a:ahLst/>
              <a:cxnLst/>
              <a:rect r="r" b="b" t="t" l="l"/>
              <a:pathLst>
                <a:path h="2709333" w="2783788">
                  <a:moveTo>
                    <a:pt x="0" y="0"/>
                  </a:moveTo>
                  <a:lnTo>
                    <a:pt x="2783788" y="0"/>
                  </a:lnTo>
                  <a:lnTo>
                    <a:pt x="2783788" y="2709333"/>
                  </a:lnTo>
                  <a:lnTo>
                    <a:pt x="0" y="2709333"/>
                  </a:lnTo>
                  <a:close/>
                </a:path>
              </a:pathLst>
            </a:custGeom>
            <a:solidFill>
              <a:srgbClr val="17726D"/>
            </a:solidFill>
          </p:spPr>
        </p:sp>
        <p:sp>
          <p:nvSpPr>
            <p:cNvPr name="TextBox 7" id="7"/>
            <p:cNvSpPr txBox="true"/>
            <p:nvPr/>
          </p:nvSpPr>
          <p:spPr>
            <a:xfrm>
              <a:off x="0" y="-47625"/>
              <a:ext cx="2783788" cy="2756958"/>
            </a:xfrm>
            <a:prstGeom prst="rect">
              <a:avLst/>
            </a:prstGeom>
          </p:spPr>
          <p:txBody>
            <a:bodyPr anchor="ctr" rtlCol="false" tIns="50800" lIns="50800" bIns="50800" rIns="50800"/>
            <a:lstStyle/>
            <a:p>
              <a:pPr algn="ctr">
                <a:lnSpc>
                  <a:spcPts val="2479"/>
                </a:lnSpc>
              </a:pPr>
            </a:p>
          </p:txBody>
        </p:sp>
      </p:grpSp>
      <p:sp>
        <p:nvSpPr>
          <p:cNvPr name="AutoShape 8" id="8"/>
          <p:cNvSpPr/>
          <p:nvPr/>
        </p:nvSpPr>
        <p:spPr>
          <a:xfrm>
            <a:off x="840118" y="1511633"/>
            <a:ext cx="6527125" cy="29634"/>
          </a:xfrm>
          <a:prstGeom prst="line">
            <a:avLst/>
          </a:prstGeom>
          <a:ln cap="flat" w="76200">
            <a:solidFill>
              <a:srgbClr val="EAE4D2"/>
            </a:solidFill>
            <a:prstDash val="solid"/>
            <a:headEnd type="none" len="sm" w="sm"/>
            <a:tailEnd type="none" len="sm" w="sm"/>
          </a:ln>
        </p:spPr>
      </p:sp>
      <p:grpSp>
        <p:nvGrpSpPr>
          <p:cNvPr name="Group 9" id="9"/>
          <p:cNvGrpSpPr/>
          <p:nvPr/>
        </p:nvGrpSpPr>
        <p:grpSpPr>
          <a:xfrm rot="0">
            <a:off x="8266351" y="589875"/>
            <a:ext cx="877649" cy="87764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1" id="11"/>
            <p:cNvSpPr txBox="true"/>
            <p:nvPr/>
          </p:nvSpPr>
          <p:spPr>
            <a:xfrm>
              <a:off x="76200" y="19050"/>
              <a:ext cx="660400" cy="717550"/>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02</a:t>
              </a:r>
            </a:p>
          </p:txBody>
        </p:sp>
      </p:grpSp>
      <p:sp>
        <p:nvSpPr>
          <p:cNvPr name="Freeform 12" id="12"/>
          <p:cNvSpPr/>
          <p:nvPr/>
        </p:nvSpPr>
        <p:spPr>
          <a:xfrm flipH="false" flipV="false" rot="0">
            <a:off x="1779350" y="5536506"/>
            <a:ext cx="4302600" cy="4415982"/>
          </a:xfrm>
          <a:custGeom>
            <a:avLst/>
            <a:gdLst/>
            <a:ahLst/>
            <a:cxnLst/>
            <a:rect r="r" b="b" t="t" l="l"/>
            <a:pathLst>
              <a:path h="4415982" w="4302600">
                <a:moveTo>
                  <a:pt x="0" y="0"/>
                </a:moveTo>
                <a:lnTo>
                  <a:pt x="4302600" y="0"/>
                </a:lnTo>
                <a:lnTo>
                  <a:pt x="4302600" y="4415981"/>
                </a:lnTo>
                <a:lnTo>
                  <a:pt x="0" y="4415981"/>
                </a:lnTo>
                <a:lnTo>
                  <a:pt x="0" y="0"/>
                </a:lnTo>
                <a:close/>
              </a:path>
            </a:pathLst>
          </a:custGeom>
          <a:blipFill>
            <a:blip r:embed="rId3"/>
            <a:stretch>
              <a:fillRect l="-5165" t="-5018" r="0" b="-5018"/>
            </a:stretch>
          </a:blipFill>
        </p:spPr>
      </p:sp>
      <p:sp>
        <p:nvSpPr>
          <p:cNvPr name="TextBox 13" id="13"/>
          <p:cNvSpPr txBox="true"/>
          <p:nvPr/>
        </p:nvSpPr>
        <p:spPr>
          <a:xfrm rot="0">
            <a:off x="7973765" y="1484287"/>
            <a:ext cx="10058775" cy="12835118"/>
          </a:xfrm>
          <a:prstGeom prst="rect">
            <a:avLst/>
          </a:prstGeom>
        </p:spPr>
        <p:txBody>
          <a:bodyPr anchor="t" rtlCol="false" tIns="0" lIns="0" bIns="0" rIns="0">
            <a:spAutoFit/>
          </a:bodyPr>
          <a:lstStyle/>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 The velocity of the cart is proportional</a:t>
            </a:r>
            <a:r>
              <a:rPr lang="en-US" sz="3103">
                <a:solidFill>
                  <a:srgbClr val="FFFFFF"/>
                </a:solidFill>
                <a:latin typeface="Times New Roman"/>
                <a:ea typeface="Times New Roman"/>
                <a:cs typeface="Times New Roman"/>
                <a:sym typeface="Times New Roman"/>
              </a:rPr>
              <a:t> to the angle of the pendulum with </a:t>
            </a:r>
            <a:r>
              <a:rPr lang="en-US" sz="3103">
                <a:solidFill>
                  <a:srgbClr val="FFFFFF"/>
                </a:solidFill>
                <a:latin typeface="Times New Roman"/>
                <a:ea typeface="Times New Roman"/>
                <a:cs typeface="Times New Roman"/>
                <a:sym typeface="Times New Roman"/>
              </a:rPr>
              <a:t>the vertical.</a:t>
            </a:r>
          </a:p>
          <a:p>
            <a:pPr algn="just">
              <a:lnSpc>
                <a:spcPts val="4809"/>
              </a:lnSpc>
            </a:pP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This can be used to ensure all parts function properly.</a:t>
            </a:r>
          </a:p>
          <a:p>
            <a:pPr algn="just">
              <a:lnSpc>
                <a:spcPts val="4809"/>
              </a:lnSpc>
            </a:pP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The basic Proportional</a:t>
            </a:r>
            <a:r>
              <a:rPr lang="en-US" sz="3103">
                <a:solidFill>
                  <a:srgbClr val="FFFFFF"/>
                </a:solidFill>
                <a:latin typeface="Times New Roman"/>
                <a:ea typeface="Times New Roman"/>
                <a:cs typeface="Times New Roman"/>
                <a:sym typeface="Times New Roman"/>
              </a:rPr>
              <a:t> System is robust enough to balance the pendulum and could counter gentle pushes and nudges.</a:t>
            </a:r>
          </a:p>
          <a:p>
            <a:pPr algn="just">
              <a:lnSpc>
                <a:spcPts val="4809"/>
              </a:lnSpc>
            </a:pP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However, there oscillations are noticed in the sensor readings over time that imply the controller was overshooting corrections, which can be corrected by changing the controller type to a Proportional-Integral-Derivative (PID) Controller.</a:t>
            </a:r>
          </a:p>
          <a:p>
            <a:pPr algn="just">
              <a:lnSpc>
                <a:spcPts val="4809"/>
              </a:lnSpc>
            </a:pPr>
          </a:p>
          <a:p>
            <a:pPr algn="just">
              <a:lnSpc>
                <a:spcPts val="4809"/>
              </a:lnSpc>
            </a:pPr>
          </a:p>
          <a:p>
            <a:pPr algn="just">
              <a:lnSpc>
                <a:spcPts val="4809"/>
              </a:lnSpc>
            </a:pPr>
          </a:p>
          <a:p>
            <a:pPr algn="just">
              <a:lnSpc>
                <a:spcPts val="4809"/>
              </a:lnSpc>
            </a:pPr>
          </a:p>
          <a:p>
            <a:pPr algn="just">
              <a:lnSpc>
                <a:spcPts val="4809"/>
              </a:lnSpc>
            </a:pPr>
          </a:p>
          <a:p>
            <a:pPr algn="just">
              <a:lnSpc>
                <a:spcPts val="4809"/>
              </a:lnSpc>
            </a:pPr>
          </a:p>
          <a:p>
            <a:pPr algn="just" marL="0" indent="0" lvl="0">
              <a:lnSpc>
                <a:spcPts val="4809"/>
              </a:lnSpc>
            </a:pPr>
          </a:p>
        </p:txBody>
      </p:sp>
      <p:sp>
        <p:nvSpPr>
          <p:cNvPr name="TextBox 14" id="14"/>
          <p:cNvSpPr txBox="true"/>
          <p:nvPr/>
        </p:nvSpPr>
        <p:spPr>
          <a:xfrm rot="0">
            <a:off x="9438015" y="602590"/>
            <a:ext cx="7641844" cy="755651"/>
          </a:xfrm>
          <a:prstGeom prst="rect">
            <a:avLst/>
          </a:prstGeom>
        </p:spPr>
        <p:txBody>
          <a:bodyPr anchor="t" rtlCol="false" tIns="0" lIns="0" bIns="0" rIns="0">
            <a:spAutoFit/>
          </a:bodyPr>
          <a:lstStyle/>
          <a:p>
            <a:pPr algn="l">
              <a:lnSpc>
                <a:spcPts val="5599"/>
              </a:lnSpc>
            </a:pPr>
            <a:r>
              <a:rPr lang="en-US" sz="3999" b="true">
                <a:solidFill>
                  <a:srgbClr val="FFFFFF"/>
                </a:solidFill>
                <a:latin typeface="Times New Roman Bold"/>
                <a:ea typeface="Times New Roman Bold"/>
                <a:cs typeface="Times New Roman Bold"/>
                <a:sym typeface="Times New Roman Bold"/>
              </a:rPr>
              <a:t>System Control (Proportional)</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89950" y="6339032"/>
            <a:ext cx="7058242" cy="2919268"/>
            <a:chOff x="0" y="0"/>
            <a:chExt cx="9410990" cy="3892357"/>
          </a:xfrm>
        </p:grpSpPr>
        <p:pic>
          <p:nvPicPr>
            <p:cNvPr name="Picture 3" id="3"/>
            <p:cNvPicPr>
              <a:picLocks noChangeAspect="true"/>
            </p:cNvPicPr>
            <p:nvPr/>
          </p:nvPicPr>
          <p:blipFill>
            <a:blip r:embed="rId2"/>
            <a:srcRect l="0" t="18955" r="0" b="18955"/>
            <a:stretch>
              <a:fillRect/>
            </a:stretch>
          </p:blipFill>
          <p:spPr>
            <a:xfrm flipH="false" flipV="false">
              <a:off x="0" y="0"/>
              <a:ext cx="9410990" cy="3892357"/>
            </a:xfrm>
            <a:prstGeom prst="rect">
              <a:avLst/>
            </a:prstGeom>
          </p:spPr>
        </p:pic>
      </p:grpSp>
      <p:grpSp>
        <p:nvGrpSpPr>
          <p:cNvPr name="Group 4" id="4"/>
          <p:cNvGrpSpPr/>
          <p:nvPr/>
        </p:nvGrpSpPr>
        <p:grpSpPr>
          <a:xfrm rot="0">
            <a:off x="309000" y="2165862"/>
            <a:ext cx="7090267" cy="3266140"/>
            <a:chOff x="0" y="0"/>
            <a:chExt cx="9453690" cy="4354853"/>
          </a:xfrm>
        </p:grpSpPr>
        <p:pic>
          <p:nvPicPr>
            <p:cNvPr name="Picture 5" id="5"/>
            <p:cNvPicPr>
              <a:picLocks noChangeAspect="true"/>
            </p:cNvPicPr>
            <p:nvPr/>
          </p:nvPicPr>
          <p:blipFill>
            <a:blip r:embed="rId3"/>
            <a:srcRect l="0" t="9053" r="0" b="9053"/>
            <a:stretch>
              <a:fillRect/>
            </a:stretch>
          </p:blipFill>
          <p:spPr>
            <a:xfrm flipH="false" flipV="false">
              <a:off x="0" y="0"/>
              <a:ext cx="9453690" cy="4354853"/>
            </a:xfrm>
            <a:prstGeom prst="rect">
              <a:avLst/>
            </a:prstGeom>
          </p:spPr>
        </p:pic>
      </p:grpSp>
      <p:sp>
        <p:nvSpPr>
          <p:cNvPr name="TextBox 6" id="6"/>
          <p:cNvSpPr txBox="true"/>
          <p:nvPr/>
        </p:nvSpPr>
        <p:spPr>
          <a:xfrm rot="0">
            <a:off x="839945" y="419394"/>
            <a:ext cx="6818840" cy="1236343"/>
          </a:xfrm>
          <a:prstGeom prst="rect">
            <a:avLst/>
          </a:prstGeom>
        </p:spPr>
        <p:txBody>
          <a:bodyPr anchor="t" rtlCol="false" tIns="0" lIns="0" bIns="0" rIns="0">
            <a:spAutoFit/>
          </a:bodyPr>
          <a:lstStyle/>
          <a:p>
            <a:pPr algn="l">
              <a:lnSpc>
                <a:spcPts val="8294"/>
              </a:lnSpc>
            </a:pPr>
            <a:r>
              <a:rPr lang="en-US" sz="7899" b="true">
                <a:solidFill>
                  <a:srgbClr val="17726D"/>
                </a:solidFill>
                <a:latin typeface="Times New Roman Bold"/>
                <a:ea typeface="Times New Roman Bold"/>
                <a:cs typeface="Times New Roman Bold"/>
                <a:sym typeface="Times New Roman Bold"/>
              </a:rPr>
              <a:t>PROCEDURE</a:t>
            </a:r>
          </a:p>
        </p:txBody>
      </p:sp>
      <p:grpSp>
        <p:nvGrpSpPr>
          <p:cNvPr name="Group 7" id="7"/>
          <p:cNvGrpSpPr/>
          <p:nvPr/>
        </p:nvGrpSpPr>
        <p:grpSpPr>
          <a:xfrm rot="0">
            <a:off x="7718306" y="0"/>
            <a:ext cx="10569694" cy="10287000"/>
            <a:chOff x="0" y="0"/>
            <a:chExt cx="2783788" cy="2709333"/>
          </a:xfrm>
        </p:grpSpPr>
        <p:sp>
          <p:nvSpPr>
            <p:cNvPr name="Freeform 8" id="8"/>
            <p:cNvSpPr/>
            <p:nvPr/>
          </p:nvSpPr>
          <p:spPr>
            <a:xfrm flipH="false" flipV="false" rot="0">
              <a:off x="0" y="0"/>
              <a:ext cx="2783788" cy="2709333"/>
            </a:xfrm>
            <a:custGeom>
              <a:avLst/>
              <a:gdLst/>
              <a:ahLst/>
              <a:cxnLst/>
              <a:rect r="r" b="b" t="t" l="l"/>
              <a:pathLst>
                <a:path h="2709333" w="2783788">
                  <a:moveTo>
                    <a:pt x="0" y="0"/>
                  </a:moveTo>
                  <a:lnTo>
                    <a:pt x="2783788" y="0"/>
                  </a:lnTo>
                  <a:lnTo>
                    <a:pt x="2783788" y="2709333"/>
                  </a:lnTo>
                  <a:lnTo>
                    <a:pt x="0" y="2709333"/>
                  </a:lnTo>
                  <a:close/>
                </a:path>
              </a:pathLst>
            </a:custGeom>
            <a:solidFill>
              <a:srgbClr val="17726D"/>
            </a:solidFill>
          </p:spPr>
        </p:sp>
        <p:sp>
          <p:nvSpPr>
            <p:cNvPr name="TextBox 9" id="9"/>
            <p:cNvSpPr txBox="true"/>
            <p:nvPr/>
          </p:nvSpPr>
          <p:spPr>
            <a:xfrm>
              <a:off x="0" y="-47625"/>
              <a:ext cx="2783788" cy="2756958"/>
            </a:xfrm>
            <a:prstGeom prst="rect">
              <a:avLst/>
            </a:prstGeom>
          </p:spPr>
          <p:txBody>
            <a:bodyPr anchor="ctr" rtlCol="false" tIns="50800" lIns="50800" bIns="50800" rIns="50800"/>
            <a:lstStyle/>
            <a:p>
              <a:pPr algn="ctr">
                <a:lnSpc>
                  <a:spcPts val="2479"/>
                </a:lnSpc>
              </a:pPr>
            </a:p>
          </p:txBody>
        </p:sp>
      </p:grpSp>
      <p:sp>
        <p:nvSpPr>
          <p:cNvPr name="AutoShape 10" id="10"/>
          <p:cNvSpPr/>
          <p:nvPr/>
        </p:nvSpPr>
        <p:spPr>
          <a:xfrm>
            <a:off x="840118" y="1511633"/>
            <a:ext cx="6527125" cy="29634"/>
          </a:xfrm>
          <a:prstGeom prst="line">
            <a:avLst/>
          </a:prstGeom>
          <a:ln cap="flat" w="76200">
            <a:solidFill>
              <a:srgbClr val="EAE4D2"/>
            </a:solidFill>
            <a:prstDash val="solid"/>
            <a:headEnd type="none" len="sm" w="sm"/>
            <a:tailEnd type="none" len="sm" w="sm"/>
          </a:ln>
        </p:spPr>
      </p:sp>
      <p:grpSp>
        <p:nvGrpSpPr>
          <p:cNvPr name="Group 11" id="11"/>
          <p:cNvGrpSpPr/>
          <p:nvPr/>
        </p:nvGrpSpPr>
        <p:grpSpPr>
          <a:xfrm rot="0">
            <a:off x="8266351" y="589875"/>
            <a:ext cx="877649" cy="87764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3" id="13"/>
            <p:cNvSpPr txBox="true"/>
            <p:nvPr/>
          </p:nvSpPr>
          <p:spPr>
            <a:xfrm>
              <a:off x="76200" y="19050"/>
              <a:ext cx="660400" cy="717550"/>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03</a:t>
              </a:r>
            </a:p>
          </p:txBody>
        </p:sp>
      </p:grpSp>
      <p:sp>
        <p:nvSpPr>
          <p:cNvPr name="TextBox 14" id="14"/>
          <p:cNvSpPr txBox="true"/>
          <p:nvPr/>
        </p:nvSpPr>
        <p:spPr>
          <a:xfrm rot="0">
            <a:off x="7978781" y="1484287"/>
            <a:ext cx="10058775" cy="12225518"/>
          </a:xfrm>
          <a:prstGeom prst="rect">
            <a:avLst/>
          </a:prstGeom>
        </p:spPr>
        <p:txBody>
          <a:bodyPr anchor="t" rtlCol="false" tIns="0" lIns="0" bIns="0" rIns="0">
            <a:spAutoFit/>
          </a:bodyPr>
          <a:lstStyle/>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After correct implementation and tuning, the pendulum balanced significantly better as compared to a Proportional system.</a:t>
            </a:r>
          </a:p>
          <a:p>
            <a:pPr algn="just">
              <a:lnSpc>
                <a:spcPts val="4809"/>
              </a:lnSpc>
            </a:pP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The model gains</a:t>
            </a:r>
            <a:r>
              <a:rPr lang="en-US" sz="3103">
                <a:solidFill>
                  <a:srgbClr val="FFFFFF"/>
                </a:solidFill>
                <a:latin typeface="Times New Roman"/>
                <a:ea typeface="Times New Roman"/>
                <a:cs typeface="Times New Roman"/>
                <a:sym typeface="Times New Roman"/>
              </a:rPr>
              <a:t> the ability to counter light jolts.</a:t>
            </a:r>
          </a:p>
          <a:p>
            <a:pPr algn="just">
              <a:lnSpc>
                <a:spcPts val="4809"/>
              </a:lnSpc>
            </a:pP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IMU readings displayed over time never strayed far from the desired setpoint.</a:t>
            </a:r>
          </a:p>
          <a:p>
            <a:pPr algn="just">
              <a:lnSpc>
                <a:spcPts val="4809"/>
              </a:lnSpc>
            </a:pP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These factors demonstrate that the new control system is more effective and robust than a basic Proportional Control System.</a:t>
            </a:r>
          </a:p>
          <a:p>
            <a:pPr algn="just">
              <a:lnSpc>
                <a:spcPts val="4809"/>
              </a:lnSpc>
            </a:pPr>
          </a:p>
          <a:p>
            <a:pPr algn="just">
              <a:lnSpc>
                <a:spcPts val="4809"/>
              </a:lnSpc>
            </a:pPr>
          </a:p>
          <a:p>
            <a:pPr algn="just">
              <a:lnSpc>
                <a:spcPts val="4809"/>
              </a:lnSpc>
            </a:pPr>
          </a:p>
          <a:p>
            <a:pPr algn="just">
              <a:lnSpc>
                <a:spcPts val="4809"/>
              </a:lnSpc>
            </a:pPr>
          </a:p>
          <a:p>
            <a:pPr algn="just">
              <a:lnSpc>
                <a:spcPts val="4809"/>
              </a:lnSpc>
            </a:pPr>
          </a:p>
          <a:p>
            <a:pPr algn="just">
              <a:lnSpc>
                <a:spcPts val="4809"/>
              </a:lnSpc>
            </a:pPr>
          </a:p>
          <a:p>
            <a:pPr algn="just">
              <a:lnSpc>
                <a:spcPts val="4809"/>
              </a:lnSpc>
            </a:pPr>
          </a:p>
          <a:p>
            <a:pPr algn="just" marL="0" indent="0" lvl="0">
              <a:lnSpc>
                <a:spcPts val="4809"/>
              </a:lnSpc>
            </a:pPr>
          </a:p>
        </p:txBody>
      </p:sp>
      <p:sp>
        <p:nvSpPr>
          <p:cNvPr name="TextBox 15" id="15"/>
          <p:cNvSpPr txBox="true"/>
          <p:nvPr/>
        </p:nvSpPr>
        <p:spPr>
          <a:xfrm rot="0">
            <a:off x="9438015" y="602590"/>
            <a:ext cx="7641844" cy="755651"/>
          </a:xfrm>
          <a:prstGeom prst="rect">
            <a:avLst/>
          </a:prstGeom>
        </p:spPr>
        <p:txBody>
          <a:bodyPr anchor="t" rtlCol="false" tIns="0" lIns="0" bIns="0" rIns="0">
            <a:spAutoFit/>
          </a:bodyPr>
          <a:lstStyle/>
          <a:p>
            <a:pPr algn="l">
              <a:lnSpc>
                <a:spcPts val="5599"/>
              </a:lnSpc>
            </a:pPr>
            <a:r>
              <a:rPr lang="en-US" sz="3999" b="true">
                <a:solidFill>
                  <a:srgbClr val="FFFFFF"/>
                </a:solidFill>
                <a:latin typeface="Times New Roman Bold"/>
                <a:ea typeface="Times New Roman Bold"/>
                <a:cs typeface="Times New Roman Bold"/>
                <a:sym typeface="Times New Roman Bold"/>
              </a:rPr>
              <a:t>System Control (PID)</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6308483" cy="10287000"/>
            <a:chOff x="0" y="0"/>
            <a:chExt cx="1661493" cy="2709333"/>
          </a:xfrm>
        </p:grpSpPr>
        <p:sp>
          <p:nvSpPr>
            <p:cNvPr name="Freeform 3" id="3"/>
            <p:cNvSpPr/>
            <p:nvPr/>
          </p:nvSpPr>
          <p:spPr>
            <a:xfrm flipH="false" flipV="false" rot="0">
              <a:off x="0" y="0"/>
              <a:ext cx="1661494" cy="2709333"/>
            </a:xfrm>
            <a:custGeom>
              <a:avLst/>
              <a:gdLst/>
              <a:ahLst/>
              <a:cxnLst/>
              <a:rect r="r" b="b" t="t" l="l"/>
              <a:pathLst>
                <a:path h="2709333" w="1661494">
                  <a:moveTo>
                    <a:pt x="0" y="0"/>
                  </a:moveTo>
                  <a:lnTo>
                    <a:pt x="1661494" y="0"/>
                  </a:lnTo>
                  <a:lnTo>
                    <a:pt x="1661494" y="2709333"/>
                  </a:lnTo>
                  <a:lnTo>
                    <a:pt x="0" y="2709333"/>
                  </a:lnTo>
                  <a:close/>
                </a:path>
              </a:pathLst>
            </a:custGeom>
            <a:solidFill>
              <a:srgbClr val="17726D"/>
            </a:solidFill>
          </p:spPr>
        </p:sp>
        <p:sp>
          <p:nvSpPr>
            <p:cNvPr name="TextBox 4" id="4"/>
            <p:cNvSpPr txBox="true"/>
            <p:nvPr/>
          </p:nvSpPr>
          <p:spPr>
            <a:xfrm>
              <a:off x="0" y="-47625"/>
              <a:ext cx="1661493" cy="27569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028700" y="1559323"/>
            <a:ext cx="7173067" cy="7173038"/>
            <a:chOff x="0" y="0"/>
            <a:chExt cx="6350000" cy="6349975"/>
          </a:xfrm>
        </p:grpSpPr>
        <p:sp>
          <p:nvSpPr>
            <p:cNvPr name="Freeform 6" id="6"/>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38824" t="0" r="-38824" b="0"/>
              </a:stretch>
            </a:blipFill>
          </p:spPr>
        </p:sp>
      </p:grpSp>
      <p:sp>
        <p:nvSpPr>
          <p:cNvPr name="AutoShape 7" id="7"/>
          <p:cNvSpPr/>
          <p:nvPr/>
        </p:nvSpPr>
        <p:spPr>
          <a:xfrm>
            <a:off x="9144000" y="2648983"/>
            <a:ext cx="6343590" cy="0"/>
          </a:xfrm>
          <a:prstGeom prst="line">
            <a:avLst/>
          </a:prstGeom>
          <a:ln cap="flat" w="76200">
            <a:solidFill>
              <a:srgbClr val="EAE4D2"/>
            </a:solidFill>
            <a:prstDash val="solid"/>
            <a:headEnd type="none" len="sm" w="sm"/>
            <a:tailEnd type="none" len="sm" w="sm"/>
          </a:ln>
        </p:spPr>
      </p:sp>
      <p:grpSp>
        <p:nvGrpSpPr>
          <p:cNvPr name="Group 8" id="8"/>
          <p:cNvGrpSpPr/>
          <p:nvPr/>
        </p:nvGrpSpPr>
        <p:grpSpPr>
          <a:xfrm rot="0">
            <a:off x="1028700" y="8881660"/>
            <a:ext cx="715180" cy="7151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EAE4D2"/>
              </a:solidFill>
              <a:prstDash val="solid"/>
              <a:miter/>
            </a:ln>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14871011" y="6031106"/>
            <a:ext cx="5402508" cy="540250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3" id="13"/>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14" id="14"/>
          <p:cNvSpPr txBox="true"/>
          <p:nvPr/>
        </p:nvSpPr>
        <p:spPr>
          <a:xfrm rot="0">
            <a:off x="9091101" y="1521223"/>
            <a:ext cx="8746636" cy="1127760"/>
          </a:xfrm>
          <a:prstGeom prst="rect">
            <a:avLst/>
          </a:prstGeom>
        </p:spPr>
        <p:txBody>
          <a:bodyPr anchor="t" rtlCol="false" tIns="0" lIns="0" bIns="0" rIns="0">
            <a:spAutoFit/>
          </a:bodyPr>
          <a:lstStyle/>
          <a:p>
            <a:pPr algn="l">
              <a:lnSpc>
                <a:spcPts val="7560"/>
              </a:lnSpc>
            </a:pPr>
            <a:r>
              <a:rPr lang="en-US" sz="7200" b="true">
                <a:solidFill>
                  <a:srgbClr val="17726D"/>
                </a:solidFill>
                <a:latin typeface="Times New Roman Bold"/>
                <a:ea typeface="Times New Roman Bold"/>
                <a:cs typeface="Times New Roman Bold"/>
                <a:sym typeface="Times New Roman Bold"/>
              </a:rPr>
              <a:t>CONCLUSION</a:t>
            </a:r>
          </a:p>
        </p:txBody>
      </p:sp>
      <p:sp>
        <p:nvSpPr>
          <p:cNvPr name="TextBox 15" id="15"/>
          <p:cNvSpPr txBox="true"/>
          <p:nvPr/>
        </p:nvSpPr>
        <p:spPr>
          <a:xfrm rot="0">
            <a:off x="8568810" y="2722839"/>
            <a:ext cx="9268927" cy="5842128"/>
          </a:xfrm>
          <a:prstGeom prst="rect">
            <a:avLst/>
          </a:prstGeom>
        </p:spPr>
        <p:txBody>
          <a:bodyPr anchor="t" rtlCol="false" tIns="0" lIns="0" bIns="0" rIns="0">
            <a:spAutoFit/>
          </a:bodyPr>
          <a:lstStyle/>
          <a:p>
            <a:pPr algn="just" marL="0" indent="0" lvl="0">
              <a:lnSpc>
                <a:spcPts val="5103"/>
              </a:lnSpc>
            </a:pPr>
            <a:r>
              <a:rPr lang="en-US" sz="2899" spc="115">
                <a:solidFill>
                  <a:srgbClr val="000000"/>
                </a:solidFill>
                <a:latin typeface="Times New Roman"/>
                <a:ea typeface="Times New Roman"/>
                <a:cs typeface="Times New Roman"/>
                <a:sym typeface="Times New Roman"/>
              </a:rPr>
              <a:t>The Inverted Pendulum Self Balancing Cart experiment showcases the effectiveness of control systems in stabilizing unstable systems. Through the implementation of advanced control algorithms such as PID the cart was able to balance the pendulum and counter external disturbances. Overall, this experiment offers valuable insights into the field of control systems and its practical applications in real-world scenarios.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2759" y="6802807"/>
            <a:ext cx="5402508" cy="540250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0785978" y="1231643"/>
            <a:ext cx="4758515" cy="4758515"/>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Freeform 8" id="8"/>
          <p:cNvSpPr/>
          <p:nvPr/>
        </p:nvSpPr>
        <p:spPr>
          <a:xfrm flipH="false" flipV="false" rot="0">
            <a:off x="16275918" y="793769"/>
            <a:ext cx="633545" cy="300142"/>
          </a:xfrm>
          <a:custGeom>
            <a:avLst/>
            <a:gdLst/>
            <a:ahLst/>
            <a:cxnLst/>
            <a:rect r="r" b="b" t="t" l="l"/>
            <a:pathLst>
              <a:path h="300142" w="633545">
                <a:moveTo>
                  <a:pt x="0" y="0"/>
                </a:moveTo>
                <a:lnTo>
                  <a:pt x="633545" y="0"/>
                </a:lnTo>
                <a:lnTo>
                  <a:pt x="633545" y="300141"/>
                </a:lnTo>
                <a:lnTo>
                  <a:pt x="0" y="3001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981075" y="2579246"/>
            <a:ext cx="14166687" cy="2974995"/>
          </a:xfrm>
          <a:prstGeom prst="rect">
            <a:avLst/>
          </a:prstGeom>
        </p:spPr>
        <p:txBody>
          <a:bodyPr anchor="t" rtlCol="false" tIns="0" lIns="0" bIns="0" rIns="0">
            <a:spAutoFit/>
          </a:bodyPr>
          <a:lstStyle/>
          <a:p>
            <a:pPr algn="l">
              <a:lnSpc>
                <a:spcPts val="21873"/>
              </a:lnSpc>
            </a:pPr>
            <a:r>
              <a:rPr lang="en-US" sz="15624" b="true">
                <a:solidFill>
                  <a:srgbClr val="17726D"/>
                </a:solidFill>
                <a:latin typeface="Times New Roman Bold"/>
                <a:ea typeface="Times New Roman Bold"/>
                <a:cs typeface="Times New Roman Bold"/>
                <a:sym typeface="Times New Roman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6308483" cy="10287000"/>
            <a:chOff x="0" y="0"/>
            <a:chExt cx="1661493" cy="2709333"/>
          </a:xfrm>
        </p:grpSpPr>
        <p:sp>
          <p:nvSpPr>
            <p:cNvPr name="Freeform 3" id="3"/>
            <p:cNvSpPr/>
            <p:nvPr/>
          </p:nvSpPr>
          <p:spPr>
            <a:xfrm flipH="false" flipV="false" rot="0">
              <a:off x="0" y="0"/>
              <a:ext cx="1661494" cy="2709333"/>
            </a:xfrm>
            <a:custGeom>
              <a:avLst/>
              <a:gdLst/>
              <a:ahLst/>
              <a:cxnLst/>
              <a:rect r="r" b="b" t="t" l="l"/>
              <a:pathLst>
                <a:path h="2709333" w="1661494">
                  <a:moveTo>
                    <a:pt x="0" y="0"/>
                  </a:moveTo>
                  <a:lnTo>
                    <a:pt x="1661494" y="0"/>
                  </a:lnTo>
                  <a:lnTo>
                    <a:pt x="1661494" y="2709333"/>
                  </a:lnTo>
                  <a:lnTo>
                    <a:pt x="0" y="2709333"/>
                  </a:lnTo>
                  <a:close/>
                </a:path>
              </a:pathLst>
            </a:custGeom>
            <a:solidFill>
              <a:srgbClr val="17726D"/>
            </a:solidFill>
          </p:spPr>
        </p:sp>
        <p:sp>
          <p:nvSpPr>
            <p:cNvPr name="TextBox 4" id="4"/>
            <p:cNvSpPr txBox="true"/>
            <p:nvPr/>
          </p:nvSpPr>
          <p:spPr>
            <a:xfrm>
              <a:off x="0" y="-47625"/>
              <a:ext cx="1661493" cy="27569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028700" y="1559323"/>
            <a:ext cx="7173067" cy="7173038"/>
            <a:chOff x="0" y="0"/>
            <a:chExt cx="6350000" cy="6349975"/>
          </a:xfrm>
        </p:grpSpPr>
        <p:sp>
          <p:nvSpPr>
            <p:cNvPr name="Freeform 6" id="6"/>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38824" t="0" r="-38824" b="0"/>
              </a:stretch>
            </a:blipFill>
          </p:spPr>
        </p:sp>
      </p:grpSp>
      <p:sp>
        <p:nvSpPr>
          <p:cNvPr name="AutoShape 7" id="7"/>
          <p:cNvSpPr/>
          <p:nvPr/>
        </p:nvSpPr>
        <p:spPr>
          <a:xfrm>
            <a:off x="9144000" y="2648983"/>
            <a:ext cx="7449570" cy="0"/>
          </a:xfrm>
          <a:prstGeom prst="line">
            <a:avLst/>
          </a:prstGeom>
          <a:ln cap="flat" w="76200">
            <a:solidFill>
              <a:srgbClr val="EAE4D2"/>
            </a:solidFill>
            <a:prstDash val="solid"/>
            <a:headEnd type="none" len="sm" w="sm"/>
            <a:tailEnd type="none" len="sm" w="sm"/>
          </a:ln>
        </p:spPr>
      </p:sp>
      <p:grpSp>
        <p:nvGrpSpPr>
          <p:cNvPr name="Group 8" id="8"/>
          <p:cNvGrpSpPr/>
          <p:nvPr/>
        </p:nvGrpSpPr>
        <p:grpSpPr>
          <a:xfrm rot="0">
            <a:off x="1028700" y="8881660"/>
            <a:ext cx="715180" cy="7151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EAE4D2"/>
              </a:solidFill>
              <a:prstDash val="solid"/>
              <a:miter/>
            </a:ln>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14871011" y="6031106"/>
            <a:ext cx="5402508" cy="540250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3" id="13"/>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14" id="14"/>
          <p:cNvSpPr txBox="true"/>
          <p:nvPr/>
        </p:nvSpPr>
        <p:spPr>
          <a:xfrm rot="0">
            <a:off x="9091101" y="1521223"/>
            <a:ext cx="8746636" cy="1127760"/>
          </a:xfrm>
          <a:prstGeom prst="rect">
            <a:avLst/>
          </a:prstGeom>
        </p:spPr>
        <p:txBody>
          <a:bodyPr anchor="t" rtlCol="false" tIns="0" lIns="0" bIns="0" rIns="0">
            <a:spAutoFit/>
          </a:bodyPr>
          <a:lstStyle/>
          <a:p>
            <a:pPr algn="l">
              <a:lnSpc>
                <a:spcPts val="7560"/>
              </a:lnSpc>
            </a:pPr>
            <a:r>
              <a:rPr lang="en-US" sz="7200" b="true">
                <a:solidFill>
                  <a:srgbClr val="17726D"/>
                </a:solidFill>
                <a:latin typeface="Times New Roman Bold"/>
                <a:ea typeface="Times New Roman Bold"/>
                <a:cs typeface="Times New Roman Bold"/>
                <a:sym typeface="Times New Roman Bold"/>
              </a:rPr>
              <a:t>INTRODUCTION</a:t>
            </a:r>
          </a:p>
        </p:txBody>
      </p:sp>
      <p:sp>
        <p:nvSpPr>
          <p:cNvPr name="TextBox 15" id="15"/>
          <p:cNvSpPr txBox="true"/>
          <p:nvPr/>
        </p:nvSpPr>
        <p:spPr>
          <a:xfrm rot="0">
            <a:off x="9144000" y="3784728"/>
            <a:ext cx="8115300" cy="3899028"/>
          </a:xfrm>
          <a:prstGeom prst="rect">
            <a:avLst/>
          </a:prstGeom>
        </p:spPr>
        <p:txBody>
          <a:bodyPr anchor="t" rtlCol="false" tIns="0" lIns="0" bIns="0" rIns="0">
            <a:spAutoFit/>
          </a:bodyPr>
          <a:lstStyle/>
          <a:p>
            <a:pPr algn="just" marL="0" indent="0" lvl="0">
              <a:lnSpc>
                <a:spcPts val="5103"/>
              </a:lnSpc>
            </a:pPr>
            <a:r>
              <a:rPr lang="en-US" sz="2899" spc="115">
                <a:solidFill>
                  <a:srgbClr val="000000"/>
                </a:solidFill>
                <a:latin typeface="Times New Roman"/>
                <a:ea typeface="Times New Roman"/>
                <a:cs typeface="Times New Roman"/>
                <a:sym typeface="Times New Roman"/>
              </a:rPr>
              <a:t>The inverted pendulum is a classic example in the field of control theory, consisting of a pendulum that is mounted on a cart, with the goal of maintaining the pendulum in an upright position by controlling the motion of the cart.</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5757868"/>
            <a:ext cx="18288000" cy="4529132"/>
            <a:chOff x="0" y="0"/>
            <a:chExt cx="4816593" cy="1192858"/>
          </a:xfrm>
        </p:grpSpPr>
        <p:sp>
          <p:nvSpPr>
            <p:cNvPr name="Freeform 3" id="3"/>
            <p:cNvSpPr/>
            <p:nvPr/>
          </p:nvSpPr>
          <p:spPr>
            <a:xfrm flipH="false" flipV="false" rot="0">
              <a:off x="0" y="0"/>
              <a:ext cx="4816592" cy="1192858"/>
            </a:xfrm>
            <a:custGeom>
              <a:avLst/>
              <a:gdLst/>
              <a:ahLst/>
              <a:cxnLst/>
              <a:rect r="r" b="b" t="t" l="l"/>
              <a:pathLst>
                <a:path h="1192858" w="4816592">
                  <a:moveTo>
                    <a:pt x="0" y="0"/>
                  </a:moveTo>
                  <a:lnTo>
                    <a:pt x="4816592" y="0"/>
                  </a:lnTo>
                  <a:lnTo>
                    <a:pt x="4816592" y="1192858"/>
                  </a:lnTo>
                  <a:lnTo>
                    <a:pt x="0" y="1192858"/>
                  </a:lnTo>
                  <a:close/>
                </a:path>
              </a:pathLst>
            </a:custGeom>
            <a:solidFill>
              <a:srgbClr val="17726D"/>
            </a:solidFill>
          </p:spPr>
        </p:sp>
        <p:sp>
          <p:nvSpPr>
            <p:cNvPr name="TextBox 4" id="4"/>
            <p:cNvSpPr txBox="true"/>
            <p:nvPr/>
          </p:nvSpPr>
          <p:spPr>
            <a:xfrm>
              <a:off x="0" y="-47625"/>
              <a:ext cx="4816593" cy="1240483"/>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7259300" y="9151339"/>
            <a:ext cx="1028700" cy="1135661"/>
            <a:chOff x="0" y="0"/>
            <a:chExt cx="270933" cy="299104"/>
          </a:xfrm>
        </p:grpSpPr>
        <p:sp>
          <p:nvSpPr>
            <p:cNvPr name="Freeform 6" id="6"/>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EAE4D2"/>
            </a:solidFill>
          </p:spPr>
        </p:sp>
        <p:sp>
          <p:nvSpPr>
            <p:cNvPr name="TextBox 7" id="7"/>
            <p:cNvSpPr txBox="true"/>
            <p:nvPr/>
          </p:nvSpPr>
          <p:spPr>
            <a:xfrm>
              <a:off x="0" y="-47625"/>
              <a:ext cx="270933" cy="346729"/>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0866642" y="0"/>
            <a:ext cx="1028700" cy="1135661"/>
            <a:chOff x="0" y="0"/>
            <a:chExt cx="270933" cy="299104"/>
          </a:xfrm>
        </p:grpSpPr>
        <p:sp>
          <p:nvSpPr>
            <p:cNvPr name="Freeform 9" id="9"/>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EAE4D2"/>
            </a:solidFill>
          </p:spPr>
        </p:sp>
        <p:sp>
          <p:nvSpPr>
            <p:cNvPr name="TextBox 10" id="10"/>
            <p:cNvSpPr txBox="true"/>
            <p:nvPr/>
          </p:nvSpPr>
          <p:spPr>
            <a:xfrm>
              <a:off x="0" y="-47625"/>
              <a:ext cx="270933" cy="346729"/>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3268930" y="-1565593"/>
            <a:ext cx="5402508" cy="540250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3" id="13"/>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14" id="14"/>
          <p:cNvSpPr txBox="true"/>
          <p:nvPr/>
        </p:nvSpPr>
        <p:spPr>
          <a:xfrm rot="0">
            <a:off x="785350" y="445770"/>
            <a:ext cx="8579877" cy="1127760"/>
          </a:xfrm>
          <a:prstGeom prst="rect">
            <a:avLst/>
          </a:prstGeom>
        </p:spPr>
        <p:txBody>
          <a:bodyPr anchor="t" rtlCol="false" tIns="0" lIns="0" bIns="0" rIns="0">
            <a:spAutoFit/>
          </a:bodyPr>
          <a:lstStyle/>
          <a:p>
            <a:pPr algn="l">
              <a:lnSpc>
                <a:spcPts val="7560"/>
              </a:lnSpc>
            </a:pPr>
            <a:r>
              <a:rPr lang="en-US" sz="7200" b="true">
                <a:solidFill>
                  <a:srgbClr val="17726D"/>
                </a:solidFill>
                <a:latin typeface="Times New Roman Bold"/>
                <a:ea typeface="Times New Roman Bold"/>
                <a:cs typeface="Times New Roman Bold"/>
                <a:sym typeface="Times New Roman Bold"/>
              </a:rPr>
              <a:t>A BRIEF HISTORY</a:t>
            </a:r>
          </a:p>
        </p:txBody>
      </p:sp>
      <p:sp>
        <p:nvSpPr>
          <p:cNvPr name="TextBox 15" id="15"/>
          <p:cNvSpPr txBox="true"/>
          <p:nvPr/>
        </p:nvSpPr>
        <p:spPr>
          <a:xfrm rot="0">
            <a:off x="417562" y="1788245"/>
            <a:ext cx="17143158" cy="11671427"/>
          </a:xfrm>
          <a:prstGeom prst="rect">
            <a:avLst/>
          </a:prstGeom>
        </p:spPr>
        <p:txBody>
          <a:bodyPr anchor="t" rtlCol="false" tIns="0" lIns="0" bIns="0" rIns="0">
            <a:spAutoFit/>
          </a:bodyPr>
          <a:lstStyle/>
          <a:p>
            <a:pPr algn="just" marL="626111" indent="-313055" lvl="1">
              <a:lnSpc>
                <a:spcPts val="5104"/>
              </a:lnSpc>
              <a:buFont typeface="Arial"/>
              <a:buChar char="•"/>
            </a:pPr>
            <a:r>
              <a:rPr lang="en-US" sz="2900" spc="116">
                <a:solidFill>
                  <a:srgbClr val="000000"/>
                </a:solidFill>
                <a:latin typeface="Times New Roman"/>
                <a:ea typeface="Times New Roman"/>
                <a:cs typeface="Times New Roman"/>
                <a:sym typeface="Times New Roman"/>
              </a:rPr>
              <a:t>Roberge (1960) demonstrated a solution to the inverted pendulum system at M.I.T. in his aptly named bachelor’s thesis, “The Mechanical Seal”. </a:t>
            </a:r>
          </a:p>
          <a:p>
            <a:pPr algn="just">
              <a:lnSpc>
                <a:spcPts val="5104"/>
              </a:lnSpc>
            </a:pPr>
          </a:p>
          <a:p>
            <a:pPr algn="just" marL="626111" indent="-313055" lvl="1">
              <a:lnSpc>
                <a:spcPts val="5104"/>
              </a:lnSpc>
              <a:buFont typeface="Arial"/>
              <a:buChar char="•"/>
            </a:pPr>
            <a:r>
              <a:rPr lang="en-US" sz="2900" spc="116">
                <a:solidFill>
                  <a:srgbClr val="000000"/>
                </a:solidFill>
                <a:latin typeface="Times New Roman"/>
                <a:ea typeface="Times New Roman"/>
                <a:cs typeface="Times New Roman"/>
                <a:sym typeface="Times New Roman"/>
              </a:rPr>
              <a:t>Systems with multiple independent inverted pendula were described by Higdon and Cannon (1963) at Stanford.</a:t>
            </a:r>
          </a:p>
          <a:p>
            <a:pPr algn="just">
              <a:lnSpc>
                <a:spcPts val="5104"/>
              </a:lnSpc>
            </a:pPr>
          </a:p>
          <a:p>
            <a:pPr algn="just" marL="626111" indent="-313055" lvl="1">
              <a:lnSpc>
                <a:spcPts val="5104"/>
              </a:lnSpc>
              <a:buFont typeface="Arial"/>
              <a:buChar char="•"/>
            </a:pPr>
            <a:r>
              <a:rPr lang="en-US" sz="2900" spc="116">
                <a:solidFill>
                  <a:srgbClr val="FFFFFF"/>
                </a:solidFill>
                <a:latin typeface="Times New Roman"/>
                <a:ea typeface="Times New Roman"/>
                <a:cs typeface="Times New Roman"/>
                <a:sym typeface="Times New Roman"/>
              </a:rPr>
              <a:t>Stabilization of a pendulum in the inverted configuration by a vertically oscillating base system was included in a series of articles in the American Journal of Physics by Phelps and Hunter (1965), Blitzer (1965), and Kalmus (1970).</a:t>
            </a:r>
          </a:p>
          <a:p>
            <a:pPr algn="just">
              <a:lnSpc>
                <a:spcPts val="5104"/>
              </a:lnSpc>
            </a:pPr>
          </a:p>
          <a:p>
            <a:pPr algn="just" marL="626111" indent="-313055" lvl="1">
              <a:lnSpc>
                <a:spcPts val="5104"/>
              </a:lnSpc>
              <a:buFont typeface="Arial"/>
              <a:buChar char="•"/>
            </a:pPr>
            <a:r>
              <a:rPr lang="en-US" sz="2900" spc="116">
                <a:solidFill>
                  <a:srgbClr val="FFFFFF"/>
                </a:solidFill>
                <a:latin typeface="Times New Roman"/>
                <a:ea typeface="Times New Roman"/>
                <a:cs typeface="Times New Roman"/>
                <a:sym typeface="Times New Roman"/>
              </a:rPr>
              <a:t>The rotary pendulum system was suggested as an alternative to the cart-on-track system by Furuta et al. (1991).</a:t>
            </a:r>
          </a:p>
          <a:p>
            <a:pPr algn="just">
              <a:lnSpc>
                <a:spcPts val="5104"/>
              </a:lnSpc>
            </a:pPr>
          </a:p>
          <a:p>
            <a:pPr algn="just">
              <a:lnSpc>
                <a:spcPts val="5104"/>
              </a:lnSpc>
            </a:pPr>
          </a:p>
          <a:p>
            <a:pPr algn="just">
              <a:lnSpc>
                <a:spcPts val="5104"/>
              </a:lnSpc>
            </a:pPr>
          </a:p>
          <a:p>
            <a:pPr algn="just">
              <a:lnSpc>
                <a:spcPts val="5104"/>
              </a:lnSpc>
            </a:pPr>
          </a:p>
          <a:p>
            <a:pPr algn="just">
              <a:lnSpc>
                <a:spcPts val="5104"/>
              </a:lnSpc>
            </a:pPr>
          </a:p>
          <a:p>
            <a:pPr algn="just" marL="0" indent="0" lvl="0">
              <a:lnSpc>
                <a:spcPts val="5104"/>
              </a:lnSpc>
            </a:pPr>
          </a:p>
        </p:txBody>
      </p:sp>
      <p:grpSp>
        <p:nvGrpSpPr>
          <p:cNvPr name="Group 16" id="16"/>
          <p:cNvGrpSpPr/>
          <p:nvPr/>
        </p:nvGrpSpPr>
        <p:grpSpPr>
          <a:xfrm rot="0">
            <a:off x="10196488" y="1215940"/>
            <a:ext cx="715180" cy="715180"/>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name="TextBox 18" id="18"/>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AutoShape 19" id="19"/>
          <p:cNvSpPr/>
          <p:nvPr/>
        </p:nvSpPr>
        <p:spPr>
          <a:xfrm>
            <a:off x="785350" y="1611630"/>
            <a:ext cx="7849828" cy="0"/>
          </a:xfrm>
          <a:prstGeom prst="line">
            <a:avLst/>
          </a:prstGeom>
          <a:ln cap="flat" w="76200">
            <a:solidFill>
              <a:srgbClr val="EAE4D2"/>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634610" y="0"/>
            <a:ext cx="5653390" cy="10190847"/>
            <a:chOff x="0" y="0"/>
            <a:chExt cx="1488959" cy="2684009"/>
          </a:xfrm>
        </p:grpSpPr>
        <p:sp>
          <p:nvSpPr>
            <p:cNvPr name="Freeform 3" id="3"/>
            <p:cNvSpPr/>
            <p:nvPr/>
          </p:nvSpPr>
          <p:spPr>
            <a:xfrm flipH="false" flipV="false" rot="0">
              <a:off x="0" y="0"/>
              <a:ext cx="1488959" cy="2684009"/>
            </a:xfrm>
            <a:custGeom>
              <a:avLst/>
              <a:gdLst/>
              <a:ahLst/>
              <a:cxnLst/>
              <a:rect r="r" b="b" t="t" l="l"/>
              <a:pathLst>
                <a:path h="2684009" w="1488959">
                  <a:moveTo>
                    <a:pt x="0" y="0"/>
                  </a:moveTo>
                  <a:lnTo>
                    <a:pt x="1488959" y="0"/>
                  </a:lnTo>
                  <a:lnTo>
                    <a:pt x="1488959" y="2684009"/>
                  </a:lnTo>
                  <a:lnTo>
                    <a:pt x="0" y="2684009"/>
                  </a:lnTo>
                  <a:close/>
                </a:path>
              </a:pathLst>
            </a:custGeom>
            <a:solidFill>
              <a:srgbClr val="17726D"/>
            </a:solidFill>
          </p:spPr>
        </p:sp>
        <p:sp>
          <p:nvSpPr>
            <p:cNvPr name="TextBox 4" id="4"/>
            <p:cNvSpPr txBox="true"/>
            <p:nvPr/>
          </p:nvSpPr>
          <p:spPr>
            <a:xfrm>
              <a:off x="0" y="-47625"/>
              <a:ext cx="1488959" cy="2731634"/>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0563894" y="2214603"/>
            <a:ext cx="5627276" cy="3340140"/>
            <a:chOff x="0" y="0"/>
            <a:chExt cx="7678157" cy="4557467"/>
          </a:xfrm>
        </p:grpSpPr>
        <p:sp>
          <p:nvSpPr>
            <p:cNvPr name="Freeform 6" id="6"/>
            <p:cNvSpPr/>
            <p:nvPr/>
          </p:nvSpPr>
          <p:spPr>
            <a:xfrm flipH="false" flipV="false" rot="0">
              <a:off x="0" y="0"/>
              <a:ext cx="7678157" cy="4557467"/>
            </a:xfrm>
            <a:custGeom>
              <a:avLst/>
              <a:gdLst/>
              <a:ahLst/>
              <a:cxnLst/>
              <a:rect r="r" b="b" t="t" l="l"/>
              <a:pathLst>
                <a:path h="4557467" w="7678157">
                  <a:moveTo>
                    <a:pt x="5850756" y="0"/>
                  </a:moveTo>
                  <a:lnTo>
                    <a:pt x="1827401" y="0"/>
                  </a:lnTo>
                  <a:cubicBezTo>
                    <a:pt x="818492" y="0"/>
                    <a:pt x="0" y="485826"/>
                    <a:pt x="0" y="1084677"/>
                  </a:cubicBezTo>
                  <a:lnTo>
                    <a:pt x="0" y="4557467"/>
                  </a:lnTo>
                  <a:lnTo>
                    <a:pt x="5850756" y="4557467"/>
                  </a:lnTo>
                  <a:cubicBezTo>
                    <a:pt x="6859666" y="4557467"/>
                    <a:pt x="7678157" y="4071641"/>
                    <a:pt x="7678157" y="3472790"/>
                  </a:cubicBezTo>
                  <a:lnTo>
                    <a:pt x="7678157" y="0"/>
                  </a:lnTo>
                  <a:lnTo>
                    <a:pt x="5850756" y="0"/>
                  </a:lnTo>
                  <a:close/>
                </a:path>
              </a:pathLst>
            </a:custGeom>
            <a:blipFill>
              <a:blip r:embed="rId2"/>
              <a:stretch>
                <a:fillRect l="0" t="-6112" r="0" b="-6112"/>
              </a:stretch>
            </a:blipFill>
          </p:spPr>
        </p:sp>
      </p:grpSp>
      <p:grpSp>
        <p:nvGrpSpPr>
          <p:cNvPr name="Group 7" id="7"/>
          <p:cNvGrpSpPr/>
          <p:nvPr/>
        </p:nvGrpSpPr>
        <p:grpSpPr>
          <a:xfrm rot="0">
            <a:off x="839945" y="1996123"/>
            <a:ext cx="877649" cy="877649"/>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9" id="9"/>
            <p:cNvSpPr txBox="true"/>
            <p:nvPr/>
          </p:nvSpPr>
          <p:spPr>
            <a:xfrm>
              <a:off x="76200" y="19050"/>
              <a:ext cx="660400" cy="717550"/>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01</a:t>
              </a:r>
            </a:p>
          </p:txBody>
        </p:sp>
      </p:grpSp>
      <p:grpSp>
        <p:nvGrpSpPr>
          <p:cNvPr name="Group 10" id="10"/>
          <p:cNvGrpSpPr/>
          <p:nvPr/>
        </p:nvGrpSpPr>
        <p:grpSpPr>
          <a:xfrm rot="0">
            <a:off x="839945" y="6406654"/>
            <a:ext cx="877649" cy="87764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2" id="12"/>
            <p:cNvSpPr txBox="true"/>
            <p:nvPr/>
          </p:nvSpPr>
          <p:spPr>
            <a:xfrm>
              <a:off x="76200" y="19050"/>
              <a:ext cx="660400" cy="717550"/>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02</a:t>
              </a:r>
            </a:p>
          </p:txBody>
        </p:sp>
      </p:grpSp>
      <p:grpSp>
        <p:nvGrpSpPr>
          <p:cNvPr name="Group 13" id="13"/>
          <p:cNvGrpSpPr/>
          <p:nvPr/>
        </p:nvGrpSpPr>
        <p:grpSpPr>
          <a:xfrm rot="0">
            <a:off x="-1061650" y="8036778"/>
            <a:ext cx="3803190" cy="380319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16" id="16"/>
          <p:cNvGrpSpPr/>
          <p:nvPr/>
        </p:nvGrpSpPr>
        <p:grpSpPr>
          <a:xfrm rot="0">
            <a:off x="0" y="10094695"/>
            <a:ext cx="18264272" cy="192305"/>
            <a:chOff x="0" y="0"/>
            <a:chExt cx="4810343" cy="50648"/>
          </a:xfrm>
        </p:grpSpPr>
        <p:sp>
          <p:nvSpPr>
            <p:cNvPr name="Freeform 17" id="17"/>
            <p:cNvSpPr/>
            <p:nvPr/>
          </p:nvSpPr>
          <p:spPr>
            <a:xfrm flipH="false" flipV="false" rot="0">
              <a:off x="0" y="0"/>
              <a:ext cx="4810343" cy="50648"/>
            </a:xfrm>
            <a:custGeom>
              <a:avLst/>
              <a:gdLst/>
              <a:ahLst/>
              <a:cxnLst/>
              <a:rect r="r" b="b" t="t" l="l"/>
              <a:pathLst>
                <a:path h="50648" w="4810343">
                  <a:moveTo>
                    <a:pt x="0" y="0"/>
                  </a:moveTo>
                  <a:lnTo>
                    <a:pt x="4810343" y="0"/>
                  </a:lnTo>
                  <a:lnTo>
                    <a:pt x="4810343" y="50648"/>
                  </a:lnTo>
                  <a:lnTo>
                    <a:pt x="0" y="50648"/>
                  </a:lnTo>
                  <a:close/>
                </a:path>
              </a:pathLst>
            </a:custGeom>
            <a:solidFill>
              <a:srgbClr val="17726D"/>
            </a:solidFill>
          </p:spPr>
        </p:sp>
        <p:sp>
          <p:nvSpPr>
            <p:cNvPr name="TextBox 18" id="18"/>
            <p:cNvSpPr txBox="true"/>
            <p:nvPr/>
          </p:nvSpPr>
          <p:spPr>
            <a:xfrm>
              <a:off x="0" y="-47625"/>
              <a:ext cx="4810343" cy="98273"/>
            </a:xfrm>
            <a:prstGeom prst="rect">
              <a:avLst/>
            </a:prstGeom>
          </p:spPr>
          <p:txBody>
            <a:bodyPr anchor="ctr" rtlCol="false" tIns="50800" lIns="50800" bIns="50800" rIns="50800"/>
            <a:lstStyle/>
            <a:p>
              <a:pPr algn="ctr">
                <a:lnSpc>
                  <a:spcPts val="2479"/>
                </a:lnSpc>
              </a:pPr>
            </a:p>
          </p:txBody>
        </p:sp>
      </p:grpSp>
      <p:sp>
        <p:nvSpPr>
          <p:cNvPr name="TextBox 19" id="19"/>
          <p:cNvSpPr txBox="true"/>
          <p:nvPr/>
        </p:nvSpPr>
        <p:spPr>
          <a:xfrm rot="0">
            <a:off x="839945" y="419394"/>
            <a:ext cx="11360854" cy="1127760"/>
          </a:xfrm>
          <a:prstGeom prst="rect">
            <a:avLst/>
          </a:prstGeom>
        </p:spPr>
        <p:txBody>
          <a:bodyPr anchor="t" rtlCol="false" tIns="0" lIns="0" bIns="0" rIns="0">
            <a:spAutoFit/>
          </a:bodyPr>
          <a:lstStyle/>
          <a:p>
            <a:pPr algn="l">
              <a:lnSpc>
                <a:spcPts val="7560"/>
              </a:lnSpc>
            </a:pPr>
            <a:r>
              <a:rPr lang="en-US" sz="7200" b="true">
                <a:solidFill>
                  <a:srgbClr val="17726D"/>
                </a:solidFill>
                <a:latin typeface="Times New Roman Bold"/>
                <a:ea typeface="Times New Roman Bold"/>
                <a:cs typeface="Times New Roman Bold"/>
                <a:sym typeface="Times New Roman Bold"/>
              </a:rPr>
              <a:t>APPARATUS</a:t>
            </a:r>
          </a:p>
        </p:txBody>
      </p:sp>
      <p:grpSp>
        <p:nvGrpSpPr>
          <p:cNvPr name="Group 20" id="20"/>
          <p:cNvGrpSpPr/>
          <p:nvPr/>
        </p:nvGrpSpPr>
        <p:grpSpPr>
          <a:xfrm rot="0">
            <a:off x="9232905" y="671110"/>
            <a:ext cx="715180" cy="715180"/>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name="TextBox 22" id="22"/>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AutoShape 23" id="23"/>
          <p:cNvSpPr/>
          <p:nvPr/>
        </p:nvSpPr>
        <p:spPr>
          <a:xfrm flipV="true">
            <a:off x="785350" y="1547154"/>
            <a:ext cx="5735022" cy="64476"/>
          </a:xfrm>
          <a:prstGeom prst="line">
            <a:avLst/>
          </a:prstGeom>
          <a:ln cap="flat" w="76200">
            <a:solidFill>
              <a:srgbClr val="EAE4D2"/>
            </a:solidFill>
            <a:prstDash val="solid"/>
            <a:headEnd type="none" len="sm" w="sm"/>
            <a:tailEnd type="none" len="sm" w="sm"/>
          </a:ln>
        </p:spPr>
      </p:sp>
      <p:grpSp>
        <p:nvGrpSpPr>
          <p:cNvPr name="Group 24" id="24"/>
          <p:cNvGrpSpPr/>
          <p:nvPr/>
        </p:nvGrpSpPr>
        <p:grpSpPr>
          <a:xfrm rot="0">
            <a:off x="10738417" y="6406654"/>
            <a:ext cx="5627276" cy="3340140"/>
            <a:chOff x="0" y="0"/>
            <a:chExt cx="7678157" cy="4557467"/>
          </a:xfrm>
        </p:grpSpPr>
        <p:sp>
          <p:nvSpPr>
            <p:cNvPr name="Freeform 25" id="25"/>
            <p:cNvSpPr/>
            <p:nvPr/>
          </p:nvSpPr>
          <p:spPr>
            <a:xfrm flipH="false" flipV="false" rot="0">
              <a:off x="0" y="0"/>
              <a:ext cx="7678157" cy="4557467"/>
            </a:xfrm>
            <a:custGeom>
              <a:avLst/>
              <a:gdLst/>
              <a:ahLst/>
              <a:cxnLst/>
              <a:rect r="r" b="b" t="t" l="l"/>
              <a:pathLst>
                <a:path h="4557467" w="7678157">
                  <a:moveTo>
                    <a:pt x="5850756" y="0"/>
                  </a:moveTo>
                  <a:lnTo>
                    <a:pt x="1827401" y="0"/>
                  </a:lnTo>
                  <a:cubicBezTo>
                    <a:pt x="818492" y="0"/>
                    <a:pt x="0" y="485826"/>
                    <a:pt x="0" y="1084677"/>
                  </a:cubicBezTo>
                  <a:lnTo>
                    <a:pt x="0" y="4557467"/>
                  </a:lnTo>
                  <a:lnTo>
                    <a:pt x="5850756" y="4557467"/>
                  </a:lnTo>
                  <a:cubicBezTo>
                    <a:pt x="6859666" y="4557467"/>
                    <a:pt x="7678157" y="4071641"/>
                    <a:pt x="7678157" y="3472790"/>
                  </a:cubicBezTo>
                  <a:lnTo>
                    <a:pt x="7678157" y="0"/>
                  </a:lnTo>
                  <a:lnTo>
                    <a:pt x="5850756" y="0"/>
                  </a:lnTo>
                  <a:close/>
                </a:path>
              </a:pathLst>
            </a:custGeom>
            <a:blipFill>
              <a:blip r:embed="rId3"/>
              <a:stretch>
                <a:fillRect l="0" t="-6112" r="0" b="-6112"/>
              </a:stretch>
            </a:blipFill>
          </p:spPr>
        </p:sp>
      </p:grpSp>
      <p:sp>
        <p:nvSpPr>
          <p:cNvPr name="TextBox 26" id="26"/>
          <p:cNvSpPr txBox="true"/>
          <p:nvPr/>
        </p:nvSpPr>
        <p:spPr>
          <a:xfrm rot="0">
            <a:off x="1925690" y="2090778"/>
            <a:ext cx="4877173" cy="604521"/>
          </a:xfrm>
          <a:prstGeom prst="rect">
            <a:avLst/>
          </a:prstGeom>
        </p:spPr>
        <p:txBody>
          <a:bodyPr anchor="t" rtlCol="false" tIns="0" lIns="0" bIns="0" rIns="0">
            <a:spAutoFit/>
          </a:bodyPr>
          <a:lstStyle/>
          <a:p>
            <a:pPr algn="l">
              <a:lnSpc>
                <a:spcPts val="4479"/>
              </a:lnSpc>
            </a:pPr>
            <a:r>
              <a:rPr lang="en-US" sz="3199" b="true">
                <a:solidFill>
                  <a:srgbClr val="000000"/>
                </a:solidFill>
                <a:latin typeface="Times New Roman Bold"/>
                <a:ea typeface="Times New Roman Bold"/>
                <a:cs typeface="Times New Roman Bold"/>
                <a:sym typeface="Times New Roman Bold"/>
              </a:rPr>
              <a:t>Electronics</a:t>
            </a:r>
          </a:p>
        </p:txBody>
      </p:sp>
      <p:sp>
        <p:nvSpPr>
          <p:cNvPr name="TextBox 27" id="27"/>
          <p:cNvSpPr txBox="true"/>
          <p:nvPr/>
        </p:nvSpPr>
        <p:spPr>
          <a:xfrm rot="0">
            <a:off x="1925690" y="6526176"/>
            <a:ext cx="4877173" cy="604521"/>
          </a:xfrm>
          <a:prstGeom prst="rect">
            <a:avLst/>
          </a:prstGeom>
        </p:spPr>
        <p:txBody>
          <a:bodyPr anchor="t" rtlCol="false" tIns="0" lIns="0" bIns="0" rIns="0">
            <a:spAutoFit/>
          </a:bodyPr>
          <a:lstStyle/>
          <a:p>
            <a:pPr algn="l">
              <a:lnSpc>
                <a:spcPts val="4479"/>
              </a:lnSpc>
            </a:pPr>
            <a:r>
              <a:rPr lang="en-US" sz="3199" b="true">
                <a:solidFill>
                  <a:srgbClr val="000000"/>
                </a:solidFill>
                <a:latin typeface="Times New Roman Bold"/>
                <a:ea typeface="Times New Roman Bold"/>
                <a:cs typeface="Times New Roman Bold"/>
                <a:sym typeface="Times New Roman Bold"/>
              </a:rPr>
              <a:t>Hardware</a:t>
            </a:r>
          </a:p>
        </p:txBody>
      </p:sp>
      <p:sp>
        <p:nvSpPr>
          <p:cNvPr name="TextBox 28" id="28"/>
          <p:cNvSpPr txBox="true"/>
          <p:nvPr/>
        </p:nvSpPr>
        <p:spPr>
          <a:xfrm rot="0">
            <a:off x="1925690" y="2721372"/>
            <a:ext cx="6724626" cy="2833371"/>
          </a:xfrm>
          <a:prstGeom prst="rect">
            <a:avLst/>
          </a:prstGeom>
        </p:spPr>
        <p:txBody>
          <a:bodyPr anchor="t" rtlCol="false" tIns="0" lIns="0" bIns="0" rIns="0">
            <a:spAutoFit/>
          </a:bodyPr>
          <a:lstStyle/>
          <a:p>
            <a:pPr algn="just" marL="626107" indent="-313054" lvl="1">
              <a:lnSpc>
                <a:spcPts val="4494"/>
              </a:lnSpc>
              <a:buFont typeface="Arial"/>
              <a:buChar char="•"/>
            </a:pPr>
            <a:r>
              <a:rPr lang="en-US" sz="2899">
                <a:solidFill>
                  <a:srgbClr val="000000"/>
                </a:solidFill>
                <a:latin typeface="Times New Roman"/>
                <a:ea typeface="Times New Roman"/>
                <a:cs typeface="Times New Roman"/>
                <a:sym typeface="Times New Roman"/>
              </a:rPr>
              <a:t>Arduino UNO board</a:t>
            </a:r>
          </a:p>
          <a:p>
            <a:pPr algn="just" marL="626107" indent="-313054" lvl="1">
              <a:lnSpc>
                <a:spcPts val="4494"/>
              </a:lnSpc>
              <a:buFont typeface="Arial"/>
              <a:buChar char="•"/>
            </a:pPr>
            <a:r>
              <a:rPr lang="en-US" sz="2899">
                <a:solidFill>
                  <a:srgbClr val="000000"/>
                </a:solidFill>
                <a:latin typeface="Times New Roman"/>
                <a:ea typeface="Times New Roman"/>
                <a:cs typeface="Times New Roman"/>
                <a:sym typeface="Times New Roman"/>
              </a:rPr>
              <a:t>Nema17 stepper motor</a:t>
            </a:r>
          </a:p>
          <a:p>
            <a:pPr algn="just" marL="626107" indent="-313054" lvl="1">
              <a:lnSpc>
                <a:spcPts val="4494"/>
              </a:lnSpc>
              <a:buFont typeface="Arial"/>
              <a:buChar char="•"/>
            </a:pPr>
            <a:r>
              <a:rPr lang="en-US" sz="2899">
                <a:solidFill>
                  <a:srgbClr val="000000"/>
                </a:solidFill>
                <a:latin typeface="Times New Roman"/>
                <a:ea typeface="Times New Roman"/>
                <a:cs typeface="Times New Roman"/>
                <a:sym typeface="Times New Roman"/>
              </a:rPr>
              <a:t>A4988 stepper motor driver</a:t>
            </a:r>
          </a:p>
          <a:p>
            <a:pPr algn="just" marL="626107" indent="-313054" lvl="1">
              <a:lnSpc>
                <a:spcPts val="4494"/>
              </a:lnSpc>
              <a:buFont typeface="Arial"/>
              <a:buChar char="•"/>
            </a:pPr>
            <a:r>
              <a:rPr lang="en-US" sz="2899">
                <a:solidFill>
                  <a:srgbClr val="000000"/>
                </a:solidFill>
                <a:latin typeface="Times New Roman"/>
                <a:ea typeface="Times New Roman"/>
                <a:cs typeface="Times New Roman"/>
                <a:sym typeface="Times New Roman"/>
              </a:rPr>
              <a:t>MPU-6050 Six-Axis </a:t>
            </a:r>
          </a:p>
          <a:p>
            <a:pPr algn="just" marL="626107" indent="-313054" lvl="1">
              <a:lnSpc>
                <a:spcPts val="4494"/>
              </a:lnSpc>
              <a:buFont typeface="Arial"/>
              <a:buChar char="•"/>
            </a:pPr>
            <a:r>
              <a:rPr lang="en-US" sz="2899">
                <a:solidFill>
                  <a:srgbClr val="000000"/>
                </a:solidFill>
                <a:latin typeface="Times New Roman"/>
                <a:ea typeface="Times New Roman"/>
                <a:cs typeface="Times New Roman"/>
                <a:sym typeface="Times New Roman"/>
              </a:rPr>
              <a:t>12v 10A power supply</a:t>
            </a:r>
          </a:p>
        </p:txBody>
      </p:sp>
      <p:sp>
        <p:nvSpPr>
          <p:cNvPr name="TextBox 29" id="29"/>
          <p:cNvSpPr txBox="true"/>
          <p:nvPr/>
        </p:nvSpPr>
        <p:spPr>
          <a:xfrm rot="0">
            <a:off x="1925690" y="7131903"/>
            <a:ext cx="6724626" cy="2271396"/>
          </a:xfrm>
          <a:prstGeom prst="rect">
            <a:avLst/>
          </a:prstGeom>
        </p:spPr>
        <p:txBody>
          <a:bodyPr anchor="t" rtlCol="false" tIns="0" lIns="0" bIns="0" rIns="0">
            <a:spAutoFit/>
          </a:bodyPr>
          <a:lstStyle/>
          <a:p>
            <a:pPr algn="just" marL="626107" indent="-313054" lvl="1">
              <a:lnSpc>
                <a:spcPts val="4494"/>
              </a:lnSpc>
              <a:buFont typeface="Arial"/>
              <a:buChar char="•"/>
            </a:pPr>
            <a:r>
              <a:rPr lang="en-US" sz="2899">
                <a:solidFill>
                  <a:srgbClr val="000000"/>
                </a:solidFill>
                <a:latin typeface="Times New Roman"/>
                <a:ea typeface="Times New Roman"/>
                <a:cs typeface="Times New Roman"/>
                <a:sym typeface="Times New Roman"/>
              </a:rPr>
              <a:t>16 x bearings</a:t>
            </a:r>
          </a:p>
          <a:p>
            <a:pPr algn="just" marL="626107" indent="-313054" lvl="1">
              <a:lnSpc>
                <a:spcPts val="4494"/>
              </a:lnSpc>
              <a:buFont typeface="Arial"/>
              <a:buChar char="•"/>
            </a:pPr>
            <a:r>
              <a:rPr lang="en-US" sz="2899">
                <a:solidFill>
                  <a:srgbClr val="000000"/>
                </a:solidFill>
                <a:latin typeface="Times New Roman"/>
                <a:ea typeface="Times New Roman"/>
                <a:cs typeface="Times New Roman"/>
                <a:sym typeface="Times New Roman"/>
              </a:rPr>
              <a:t>2 x GT2 pulleys and belt</a:t>
            </a:r>
          </a:p>
          <a:p>
            <a:pPr algn="just" marL="626107" indent="-313054" lvl="1">
              <a:lnSpc>
                <a:spcPts val="4494"/>
              </a:lnSpc>
              <a:buFont typeface="Arial"/>
              <a:buChar char="•"/>
            </a:pPr>
            <a:r>
              <a:rPr lang="en-US" sz="2899">
                <a:solidFill>
                  <a:srgbClr val="000000"/>
                </a:solidFill>
                <a:latin typeface="Times New Roman"/>
                <a:ea typeface="Times New Roman"/>
                <a:cs typeface="Times New Roman"/>
                <a:sym typeface="Times New Roman"/>
              </a:rPr>
              <a:t>2.4 meters of 1.5-inch PVC pipe</a:t>
            </a:r>
          </a:p>
          <a:p>
            <a:pPr algn="just" marL="626107" indent="-313054" lvl="1">
              <a:lnSpc>
                <a:spcPts val="4494"/>
              </a:lnSpc>
              <a:buFont typeface="Arial"/>
              <a:buChar char="•"/>
            </a:pPr>
            <a:r>
              <a:rPr lang="en-US" sz="2899">
                <a:solidFill>
                  <a:srgbClr val="000000"/>
                </a:solidFill>
                <a:latin typeface="Times New Roman"/>
                <a:ea typeface="Times New Roman"/>
                <a:cs typeface="Times New Roman"/>
                <a:sym typeface="Times New Roman"/>
              </a:rPr>
              <a:t>4mm nuts and bolts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634610" y="0"/>
            <a:ext cx="5653390" cy="10190847"/>
            <a:chOff x="0" y="0"/>
            <a:chExt cx="1488959" cy="2684009"/>
          </a:xfrm>
        </p:grpSpPr>
        <p:sp>
          <p:nvSpPr>
            <p:cNvPr name="Freeform 3" id="3"/>
            <p:cNvSpPr/>
            <p:nvPr/>
          </p:nvSpPr>
          <p:spPr>
            <a:xfrm flipH="false" flipV="false" rot="0">
              <a:off x="0" y="0"/>
              <a:ext cx="1488959" cy="2684009"/>
            </a:xfrm>
            <a:custGeom>
              <a:avLst/>
              <a:gdLst/>
              <a:ahLst/>
              <a:cxnLst/>
              <a:rect r="r" b="b" t="t" l="l"/>
              <a:pathLst>
                <a:path h="2684009" w="1488959">
                  <a:moveTo>
                    <a:pt x="0" y="0"/>
                  </a:moveTo>
                  <a:lnTo>
                    <a:pt x="1488959" y="0"/>
                  </a:lnTo>
                  <a:lnTo>
                    <a:pt x="1488959" y="2684009"/>
                  </a:lnTo>
                  <a:lnTo>
                    <a:pt x="0" y="2684009"/>
                  </a:lnTo>
                  <a:close/>
                </a:path>
              </a:pathLst>
            </a:custGeom>
            <a:solidFill>
              <a:srgbClr val="17726D"/>
            </a:solidFill>
          </p:spPr>
        </p:sp>
        <p:sp>
          <p:nvSpPr>
            <p:cNvPr name="TextBox 4" id="4"/>
            <p:cNvSpPr txBox="true"/>
            <p:nvPr/>
          </p:nvSpPr>
          <p:spPr>
            <a:xfrm>
              <a:off x="0" y="-47625"/>
              <a:ext cx="1488959" cy="2731634"/>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0563894" y="2214603"/>
            <a:ext cx="5627276" cy="3340140"/>
            <a:chOff x="0" y="0"/>
            <a:chExt cx="7678157" cy="4557467"/>
          </a:xfrm>
        </p:grpSpPr>
        <p:sp>
          <p:nvSpPr>
            <p:cNvPr name="Freeform 6" id="6"/>
            <p:cNvSpPr/>
            <p:nvPr/>
          </p:nvSpPr>
          <p:spPr>
            <a:xfrm flipH="false" flipV="false" rot="0">
              <a:off x="0" y="0"/>
              <a:ext cx="7678157" cy="4557467"/>
            </a:xfrm>
            <a:custGeom>
              <a:avLst/>
              <a:gdLst/>
              <a:ahLst/>
              <a:cxnLst/>
              <a:rect r="r" b="b" t="t" l="l"/>
              <a:pathLst>
                <a:path h="4557467" w="7678157">
                  <a:moveTo>
                    <a:pt x="5850756" y="0"/>
                  </a:moveTo>
                  <a:lnTo>
                    <a:pt x="1827401" y="0"/>
                  </a:lnTo>
                  <a:cubicBezTo>
                    <a:pt x="818492" y="0"/>
                    <a:pt x="0" y="485826"/>
                    <a:pt x="0" y="1084677"/>
                  </a:cubicBezTo>
                  <a:lnTo>
                    <a:pt x="0" y="4557467"/>
                  </a:lnTo>
                  <a:lnTo>
                    <a:pt x="5850756" y="4557467"/>
                  </a:lnTo>
                  <a:cubicBezTo>
                    <a:pt x="6859666" y="4557467"/>
                    <a:pt x="7678157" y="4071641"/>
                    <a:pt x="7678157" y="3472790"/>
                  </a:cubicBezTo>
                  <a:lnTo>
                    <a:pt x="7678157" y="0"/>
                  </a:lnTo>
                  <a:lnTo>
                    <a:pt x="5850756" y="0"/>
                  </a:lnTo>
                  <a:close/>
                </a:path>
              </a:pathLst>
            </a:custGeom>
            <a:blipFill>
              <a:blip r:embed="rId2"/>
              <a:stretch>
                <a:fillRect l="0" t="-6112" r="0" b="-6112"/>
              </a:stretch>
            </a:blipFill>
          </p:spPr>
        </p:sp>
      </p:grpSp>
      <p:grpSp>
        <p:nvGrpSpPr>
          <p:cNvPr name="Group 7" id="7"/>
          <p:cNvGrpSpPr/>
          <p:nvPr/>
        </p:nvGrpSpPr>
        <p:grpSpPr>
          <a:xfrm rot="0">
            <a:off x="839945" y="1996123"/>
            <a:ext cx="877649" cy="877649"/>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9" id="9"/>
            <p:cNvSpPr txBox="true"/>
            <p:nvPr/>
          </p:nvSpPr>
          <p:spPr>
            <a:xfrm>
              <a:off x="76200" y="19050"/>
              <a:ext cx="660400" cy="717550"/>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03</a:t>
              </a:r>
            </a:p>
          </p:txBody>
        </p:sp>
      </p:grpSp>
      <p:grpSp>
        <p:nvGrpSpPr>
          <p:cNvPr name="Group 10" id="10"/>
          <p:cNvGrpSpPr/>
          <p:nvPr/>
        </p:nvGrpSpPr>
        <p:grpSpPr>
          <a:xfrm rot="0">
            <a:off x="-1061650" y="8036778"/>
            <a:ext cx="3803190" cy="380319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2" id="12"/>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13" id="13"/>
          <p:cNvGrpSpPr/>
          <p:nvPr/>
        </p:nvGrpSpPr>
        <p:grpSpPr>
          <a:xfrm rot="0">
            <a:off x="0" y="10094695"/>
            <a:ext cx="18264272" cy="192305"/>
            <a:chOff x="0" y="0"/>
            <a:chExt cx="4810343" cy="50648"/>
          </a:xfrm>
        </p:grpSpPr>
        <p:sp>
          <p:nvSpPr>
            <p:cNvPr name="Freeform 14" id="14"/>
            <p:cNvSpPr/>
            <p:nvPr/>
          </p:nvSpPr>
          <p:spPr>
            <a:xfrm flipH="false" flipV="false" rot="0">
              <a:off x="0" y="0"/>
              <a:ext cx="4810343" cy="50648"/>
            </a:xfrm>
            <a:custGeom>
              <a:avLst/>
              <a:gdLst/>
              <a:ahLst/>
              <a:cxnLst/>
              <a:rect r="r" b="b" t="t" l="l"/>
              <a:pathLst>
                <a:path h="50648" w="4810343">
                  <a:moveTo>
                    <a:pt x="0" y="0"/>
                  </a:moveTo>
                  <a:lnTo>
                    <a:pt x="4810343" y="0"/>
                  </a:lnTo>
                  <a:lnTo>
                    <a:pt x="4810343" y="50648"/>
                  </a:lnTo>
                  <a:lnTo>
                    <a:pt x="0" y="50648"/>
                  </a:lnTo>
                  <a:close/>
                </a:path>
              </a:pathLst>
            </a:custGeom>
            <a:solidFill>
              <a:srgbClr val="17726D"/>
            </a:solidFill>
          </p:spPr>
        </p:sp>
        <p:sp>
          <p:nvSpPr>
            <p:cNvPr name="TextBox 15" id="15"/>
            <p:cNvSpPr txBox="true"/>
            <p:nvPr/>
          </p:nvSpPr>
          <p:spPr>
            <a:xfrm>
              <a:off x="0" y="-47625"/>
              <a:ext cx="4810343" cy="98273"/>
            </a:xfrm>
            <a:prstGeom prst="rect">
              <a:avLst/>
            </a:prstGeom>
          </p:spPr>
          <p:txBody>
            <a:bodyPr anchor="ctr" rtlCol="false" tIns="50800" lIns="50800" bIns="50800" rIns="50800"/>
            <a:lstStyle/>
            <a:p>
              <a:pPr algn="ctr">
                <a:lnSpc>
                  <a:spcPts val="2479"/>
                </a:lnSpc>
              </a:pPr>
            </a:p>
          </p:txBody>
        </p:sp>
      </p:grpSp>
      <p:sp>
        <p:nvSpPr>
          <p:cNvPr name="TextBox 16" id="16"/>
          <p:cNvSpPr txBox="true"/>
          <p:nvPr/>
        </p:nvSpPr>
        <p:spPr>
          <a:xfrm rot="0">
            <a:off x="839945" y="419394"/>
            <a:ext cx="11360854" cy="1127760"/>
          </a:xfrm>
          <a:prstGeom prst="rect">
            <a:avLst/>
          </a:prstGeom>
        </p:spPr>
        <p:txBody>
          <a:bodyPr anchor="t" rtlCol="false" tIns="0" lIns="0" bIns="0" rIns="0">
            <a:spAutoFit/>
          </a:bodyPr>
          <a:lstStyle/>
          <a:p>
            <a:pPr algn="l">
              <a:lnSpc>
                <a:spcPts val="7560"/>
              </a:lnSpc>
            </a:pPr>
            <a:r>
              <a:rPr lang="en-US" sz="7200" b="true">
                <a:solidFill>
                  <a:srgbClr val="17726D"/>
                </a:solidFill>
                <a:latin typeface="Times New Roman Bold"/>
                <a:ea typeface="Times New Roman Bold"/>
                <a:cs typeface="Times New Roman Bold"/>
                <a:sym typeface="Times New Roman Bold"/>
              </a:rPr>
              <a:t>APPARATUS</a:t>
            </a:r>
          </a:p>
        </p:txBody>
      </p:sp>
      <p:grpSp>
        <p:nvGrpSpPr>
          <p:cNvPr name="Group 17" id="17"/>
          <p:cNvGrpSpPr/>
          <p:nvPr/>
        </p:nvGrpSpPr>
        <p:grpSpPr>
          <a:xfrm rot="0">
            <a:off x="9232905" y="671110"/>
            <a:ext cx="715180" cy="715180"/>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name="TextBox 19" id="19"/>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AutoShape 20" id="20"/>
          <p:cNvSpPr/>
          <p:nvPr/>
        </p:nvSpPr>
        <p:spPr>
          <a:xfrm flipV="true">
            <a:off x="785350" y="1547154"/>
            <a:ext cx="5735022" cy="64476"/>
          </a:xfrm>
          <a:prstGeom prst="line">
            <a:avLst/>
          </a:prstGeom>
          <a:ln cap="flat" w="76200">
            <a:solidFill>
              <a:srgbClr val="EAE4D2"/>
            </a:solidFill>
            <a:prstDash val="solid"/>
            <a:headEnd type="none" len="sm" w="sm"/>
            <a:tailEnd type="none" len="sm" w="sm"/>
          </a:ln>
        </p:spPr>
      </p:sp>
      <p:grpSp>
        <p:nvGrpSpPr>
          <p:cNvPr name="Group 21" id="21"/>
          <p:cNvGrpSpPr/>
          <p:nvPr/>
        </p:nvGrpSpPr>
        <p:grpSpPr>
          <a:xfrm rot="0">
            <a:off x="10738417" y="6406654"/>
            <a:ext cx="5627276" cy="3340140"/>
            <a:chOff x="0" y="0"/>
            <a:chExt cx="7678157" cy="4557467"/>
          </a:xfrm>
        </p:grpSpPr>
        <p:sp>
          <p:nvSpPr>
            <p:cNvPr name="Freeform 22" id="22"/>
            <p:cNvSpPr/>
            <p:nvPr/>
          </p:nvSpPr>
          <p:spPr>
            <a:xfrm flipH="false" flipV="false" rot="0">
              <a:off x="0" y="0"/>
              <a:ext cx="7678157" cy="4557467"/>
            </a:xfrm>
            <a:custGeom>
              <a:avLst/>
              <a:gdLst/>
              <a:ahLst/>
              <a:cxnLst/>
              <a:rect r="r" b="b" t="t" l="l"/>
              <a:pathLst>
                <a:path h="4557467" w="7678157">
                  <a:moveTo>
                    <a:pt x="5850756" y="0"/>
                  </a:moveTo>
                  <a:lnTo>
                    <a:pt x="1827401" y="0"/>
                  </a:lnTo>
                  <a:cubicBezTo>
                    <a:pt x="818492" y="0"/>
                    <a:pt x="0" y="485826"/>
                    <a:pt x="0" y="1084677"/>
                  </a:cubicBezTo>
                  <a:lnTo>
                    <a:pt x="0" y="4557467"/>
                  </a:lnTo>
                  <a:lnTo>
                    <a:pt x="5850756" y="4557467"/>
                  </a:lnTo>
                  <a:cubicBezTo>
                    <a:pt x="6859666" y="4557467"/>
                    <a:pt x="7678157" y="4071641"/>
                    <a:pt x="7678157" y="3472790"/>
                  </a:cubicBezTo>
                  <a:lnTo>
                    <a:pt x="7678157" y="0"/>
                  </a:lnTo>
                  <a:lnTo>
                    <a:pt x="5850756" y="0"/>
                  </a:lnTo>
                  <a:close/>
                </a:path>
              </a:pathLst>
            </a:custGeom>
            <a:blipFill>
              <a:blip r:embed="rId3"/>
              <a:stretch>
                <a:fillRect l="0" t="-6112" r="0" b="-6112"/>
              </a:stretch>
            </a:blipFill>
          </p:spPr>
        </p:sp>
      </p:grpSp>
      <p:sp>
        <p:nvSpPr>
          <p:cNvPr name="TextBox 23" id="23"/>
          <p:cNvSpPr txBox="true"/>
          <p:nvPr/>
        </p:nvSpPr>
        <p:spPr>
          <a:xfrm rot="0">
            <a:off x="1925690" y="2090778"/>
            <a:ext cx="4877173" cy="604521"/>
          </a:xfrm>
          <a:prstGeom prst="rect">
            <a:avLst/>
          </a:prstGeom>
        </p:spPr>
        <p:txBody>
          <a:bodyPr anchor="t" rtlCol="false" tIns="0" lIns="0" bIns="0" rIns="0">
            <a:spAutoFit/>
          </a:bodyPr>
          <a:lstStyle/>
          <a:p>
            <a:pPr algn="l">
              <a:lnSpc>
                <a:spcPts val="4479"/>
              </a:lnSpc>
            </a:pPr>
            <a:r>
              <a:rPr lang="en-US" sz="3199" b="true">
                <a:solidFill>
                  <a:srgbClr val="000000"/>
                </a:solidFill>
                <a:latin typeface="Times New Roman Bold"/>
                <a:ea typeface="Times New Roman Bold"/>
                <a:cs typeface="Times New Roman Bold"/>
                <a:sym typeface="Times New Roman Bold"/>
              </a:rPr>
              <a:t>3-D Printed Components</a:t>
            </a:r>
          </a:p>
        </p:txBody>
      </p:sp>
      <p:sp>
        <p:nvSpPr>
          <p:cNvPr name="TextBox 24" id="24"/>
          <p:cNvSpPr txBox="true"/>
          <p:nvPr/>
        </p:nvSpPr>
        <p:spPr>
          <a:xfrm rot="0">
            <a:off x="1717594" y="2721372"/>
            <a:ext cx="7696183" cy="6964720"/>
          </a:xfrm>
          <a:prstGeom prst="rect">
            <a:avLst/>
          </a:prstGeom>
        </p:spPr>
        <p:txBody>
          <a:bodyPr anchor="t" rtlCol="false" tIns="0" lIns="0" bIns="0" rIns="0">
            <a:spAutoFit/>
          </a:bodyPr>
          <a:lstStyle/>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2 x Gantry Roller</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4 x End Caps</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1 x Stepper Bracket</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2 x Idle Pulley Bearing Holder</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1 x Pendulum Holder</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2 x Belt Attachment</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2</a:t>
            </a:r>
            <a:r>
              <a:rPr lang="en-US" sz="2741">
                <a:solidFill>
                  <a:srgbClr val="000000"/>
                </a:solidFill>
                <a:latin typeface="Times New Roman"/>
                <a:ea typeface="Times New Roman"/>
                <a:cs typeface="Times New Roman"/>
                <a:sym typeface="Times New Roman"/>
              </a:rPr>
              <a:t> x Pendulum Bearing Holder</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1 x Pulley Hole Spacer</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4 x Bearing Hole Spacer</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1 x Gantry Plate</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1 x Stepper Holder Plate</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1 x Idle Pulley Holder Plate</a:t>
            </a:r>
          </a:p>
          <a:p>
            <a:pPr algn="just" marL="591990" indent="-295995" lvl="1">
              <a:lnSpc>
                <a:spcPts val="4250"/>
              </a:lnSpc>
              <a:buFont typeface="Arial"/>
              <a:buChar char="•"/>
            </a:pPr>
            <a:r>
              <a:rPr lang="en-US" sz="2741">
                <a:solidFill>
                  <a:srgbClr val="000000"/>
                </a:solidFill>
                <a:latin typeface="Times New Roman"/>
                <a:ea typeface="Times New Roman"/>
                <a:cs typeface="Times New Roman"/>
                <a:sym typeface="Times New Roman"/>
              </a:rPr>
              <a:t>2</a:t>
            </a:r>
            <a:r>
              <a:rPr lang="en-US" sz="2741">
                <a:solidFill>
                  <a:srgbClr val="000000"/>
                </a:solidFill>
                <a:latin typeface="Times New Roman"/>
                <a:ea typeface="Times New Roman"/>
                <a:cs typeface="Times New Roman"/>
                <a:sym typeface="Times New Roman"/>
              </a:rPr>
              <a:t> x Pendulum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09000" y="6339032"/>
            <a:ext cx="7058242" cy="2919268"/>
            <a:chOff x="0" y="0"/>
            <a:chExt cx="9410990" cy="3892357"/>
          </a:xfrm>
        </p:grpSpPr>
        <p:pic>
          <p:nvPicPr>
            <p:cNvPr name="Picture 3" id="3"/>
            <p:cNvPicPr>
              <a:picLocks noChangeAspect="true"/>
            </p:cNvPicPr>
            <p:nvPr/>
          </p:nvPicPr>
          <p:blipFill>
            <a:blip r:embed="rId2"/>
            <a:srcRect l="0" t="18955" r="0" b="18955"/>
            <a:stretch>
              <a:fillRect/>
            </a:stretch>
          </p:blipFill>
          <p:spPr>
            <a:xfrm flipH="false" flipV="false">
              <a:off x="0" y="0"/>
              <a:ext cx="9410990" cy="3892357"/>
            </a:xfrm>
            <a:prstGeom prst="rect">
              <a:avLst/>
            </a:prstGeom>
          </p:spPr>
        </p:pic>
      </p:grpSp>
      <p:grpSp>
        <p:nvGrpSpPr>
          <p:cNvPr name="Group 4" id="4"/>
          <p:cNvGrpSpPr/>
          <p:nvPr/>
        </p:nvGrpSpPr>
        <p:grpSpPr>
          <a:xfrm rot="0">
            <a:off x="309000" y="2165862"/>
            <a:ext cx="7090267" cy="3266140"/>
            <a:chOff x="0" y="0"/>
            <a:chExt cx="9453690" cy="4354853"/>
          </a:xfrm>
        </p:grpSpPr>
        <p:pic>
          <p:nvPicPr>
            <p:cNvPr name="Picture 5" id="5"/>
            <p:cNvPicPr>
              <a:picLocks noChangeAspect="true"/>
            </p:cNvPicPr>
            <p:nvPr/>
          </p:nvPicPr>
          <p:blipFill>
            <a:blip r:embed="rId3"/>
            <a:srcRect l="0" t="15423" r="0" b="15423"/>
            <a:stretch>
              <a:fillRect/>
            </a:stretch>
          </p:blipFill>
          <p:spPr>
            <a:xfrm flipH="false" flipV="false">
              <a:off x="0" y="0"/>
              <a:ext cx="9453690" cy="4354853"/>
            </a:xfrm>
            <a:prstGeom prst="rect">
              <a:avLst/>
            </a:prstGeom>
          </p:spPr>
        </p:pic>
      </p:grpSp>
      <p:sp>
        <p:nvSpPr>
          <p:cNvPr name="TextBox 6" id="6"/>
          <p:cNvSpPr txBox="true"/>
          <p:nvPr/>
        </p:nvSpPr>
        <p:spPr>
          <a:xfrm rot="0">
            <a:off x="839945" y="419394"/>
            <a:ext cx="6818840" cy="1236343"/>
          </a:xfrm>
          <a:prstGeom prst="rect">
            <a:avLst/>
          </a:prstGeom>
        </p:spPr>
        <p:txBody>
          <a:bodyPr anchor="t" rtlCol="false" tIns="0" lIns="0" bIns="0" rIns="0">
            <a:spAutoFit/>
          </a:bodyPr>
          <a:lstStyle/>
          <a:p>
            <a:pPr algn="l">
              <a:lnSpc>
                <a:spcPts val="8294"/>
              </a:lnSpc>
            </a:pPr>
            <a:r>
              <a:rPr lang="en-US" sz="7899" b="true">
                <a:solidFill>
                  <a:srgbClr val="17726D"/>
                </a:solidFill>
                <a:latin typeface="Times New Roman Bold"/>
                <a:ea typeface="Times New Roman Bold"/>
                <a:cs typeface="Times New Roman Bold"/>
                <a:sym typeface="Times New Roman Bold"/>
              </a:rPr>
              <a:t>PROCEDURE</a:t>
            </a:r>
          </a:p>
        </p:txBody>
      </p:sp>
      <p:grpSp>
        <p:nvGrpSpPr>
          <p:cNvPr name="Group 7" id="7"/>
          <p:cNvGrpSpPr/>
          <p:nvPr/>
        </p:nvGrpSpPr>
        <p:grpSpPr>
          <a:xfrm rot="0">
            <a:off x="7718306" y="0"/>
            <a:ext cx="10569694" cy="10287000"/>
            <a:chOff x="0" y="0"/>
            <a:chExt cx="2783788" cy="2709333"/>
          </a:xfrm>
        </p:grpSpPr>
        <p:sp>
          <p:nvSpPr>
            <p:cNvPr name="Freeform 8" id="8"/>
            <p:cNvSpPr/>
            <p:nvPr/>
          </p:nvSpPr>
          <p:spPr>
            <a:xfrm flipH="false" flipV="false" rot="0">
              <a:off x="0" y="0"/>
              <a:ext cx="2783788" cy="2709333"/>
            </a:xfrm>
            <a:custGeom>
              <a:avLst/>
              <a:gdLst/>
              <a:ahLst/>
              <a:cxnLst/>
              <a:rect r="r" b="b" t="t" l="l"/>
              <a:pathLst>
                <a:path h="2709333" w="2783788">
                  <a:moveTo>
                    <a:pt x="0" y="0"/>
                  </a:moveTo>
                  <a:lnTo>
                    <a:pt x="2783788" y="0"/>
                  </a:lnTo>
                  <a:lnTo>
                    <a:pt x="2783788" y="2709333"/>
                  </a:lnTo>
                  <a:lnTo>
                    <a:pt x="0" y="2709333"/>
                  </a:lnTo>
                  <a:close/>
                </a:path>
              </a:pathLst>
            </a:custGeom>
            <a:solidFill>
              <a:srgbClr val="17726D"/>
            </a:solidFill>
          </p:spPr>
        </p:sp>
        <p:sp>
          <p:nvSpPr>
            <p:cNvPr name="TextBox 9" id="9"/>
            <p:cNvSpPr txBox="true"/>
            <p:nvPr/>
          </p:nvSpPr>
          <p:spPr>
            <a:xfrm>
              <a:off x="0" y="-47625"/>
              <a:ext cx="2783788" cy="2756958"/>
            </a:xfrm>
            <a:prstGeom prst="rect">
              <a:avLst/>
            </a:prstGeom>
          </p:spPr>
          <p:txBody>
            <a:bodyPr anchor="ctr" rtlCol="false" tIns="50800" lIns="50800" bIns="50800" rIns="50800"/>
            <a:lstStyle/>
            <a:p>
              <a:pPr algn="ctr">
                <a:lnSpc>
                  <a:spcPts val="2479"/>
                </a:lnSpc>
              </a:pPr>
            </a:p>
          </p:txBody>
        </p:sp>
      </p:grpSp>
      <p:sp>
        <p:nvSpPr>
          <p:cNvPr name="AutoShape 10" id="10"/>
          <p:cNvSpPr/>
          <p:nvPr/>
        </p:nvSpPr>
        <p:spPr>
          <a:xfrm>
            <a:off x="840118" y="1511633"/>
            <a:ext cx="6527125" cy="29634"/>
          </a:xfrm>
          <a:prstGeom prst="line">
            <a:avLst/>
          </a:prstGeom>
          <a:ln cap="flat" w="76200">
            <a:solidFill>
              <a:srgbClr val="EAE4D2"/>
            </a:solidFill>
            <a:prstDash val="solid"/>
            <a:headEnd type="none" len="sm" w="sm"/>
            <a:tailEnd type="none" len="sm" w="sm"/>
          </a:ln>
        </p:spPr>
      </p:sp>
      <p:grpSp>
        <p:nvGrpSpPr>
          <p:cNvPr name="Group 11" id="11"/>
          <p:cNvGrpSpPr/>
          <p:nvPr/>
        </p:nvGrpSpPr>
        <p:grpSpPr>
          <a:xfrm rot="0">
            <a:off x="8266351" y="589875"/>
            <a:ext cx="877649" cy="87764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3" id="13"/>
            <p:cNvSpPr txBox="true"/>
            <p:nvPr/>
          </p:nvSpPr>
          <p:spPr>
            <a:xfrm>
              <a:off x="76200" y="19050"/>
              <a:ext cx="660400" cy="717550"/>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01</a:t>
              </a:r>
            </a:p>
          </p:txBody>
        </p:sp>
      </p:grpSp>
      <p:sp>
        <p:nvSpPr>
          <p:cNvPr name="TextBox 14" id="14"/>
          <p:cNvSpPr txBox="true"/>
          <p:nvPr/>
        </p:nvSpPr>
        <p:spPr>
          <a:xfrm rot="0">
            <a:off x="7978781" y="1484287"/>
            <a:ext cx="10058775" cy="12225518"/>
          </a:xfrm>
          <a:prstGeom prst="rect">
            <a:avLst/>
          </a:prstGeom>
        </p:spPr>
        <p:txBody>
          <a:bodyPr anchor="t" rtlCol="false" tIns="0" lIns="0" bIns="0" rIns="0">
            <a:spAutoFit/>
          </a:bodyPr>
          <a:lstStyle/>
          <a:p>
            <a:pPr algn="just">
              <a:lnSpc>
                <a:spcPts val="4809"/>
              </a:lnSpc>
            </a:pPr>
            <a:r>
              <a:rPr lang="en-US" sz="3103">
                <a:solidFill>
                  <a:srgbClr val="FFFFFF"/>
                </a:solidFill>
                <a:latin typeface="Times New Roman"/>
                <a:ea typeface="Times New Roman"/>
                <a:cs typeface="Times New Roman"/>
                <a:sym typeface="Times New Roman"/>
              </a:rPr>
              <a:t> MPU6050 to Arduino Connections:</a:t>
            </a: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GND to GND</a:t>
            </a: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+5v to +5v</a:t>
            </a: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SDA to A4</a:t>
            </a: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SCL to A5</a:t>
            </a: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Int to D2</a:t>
            </a:r>
          </a:p>
          <a:p>
            <a:pPr algn="just">
              <a:lnSpc>
                <a:spcPts val="4809"/>
              </a:lnSpc>
            </a:pPr>
          </a:p>
          <a:p>
            <a:pPr algn="just">
              <a:lnSpc>
                <a:spcPts val="4809"/>
              </a:lnSpc>
            </a:pPr>
            <a:r>
              <a:rPr lang="en-US" sz="3103">
                <a:solidFill>
                  <a:srgbClr val="FFFFFF"/>
                </a:solidFill>
                <a:latin typeface="Times New Roman"/>
                <a:ea typeface="Times New Roman"/>
                <a:cs typeface="Times New Roman"/>
                <a:sym typeface="Times New Roman"/>
              </a:rPr>
              <a:t>Stepper Driver to Arduino Connections:</a:t>
            </a: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GND to GND</a:t>
            </a: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VDD to +5v</a:t>
            </a: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STEP to D3</a:t>
            </a: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DIR to D2</a:t>
            </a: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VMOT to power supply's positive terminal</a:t>
            </a:r>
          </a:p>
          <a:p>
            <a:pPr algn="just" marL="669955" indent="-334977" lvl="1">
              <a:lnSpc>
                <a:spcPts val="4809"/>
              </a:lnSpc>
              <a:buFont typeface="Arial"/>
              <a:buChar char="•"/>
            </a:pPr>
            <a:r>
              <a:rPr lang="en-US" sz="3103">
                <a:solidFill>
                  <a:srgbClr val="FFFFFF"/>
                </a:solidFill>
                <a:latin typeface="Times New Roman"/>
                <a:ea typeface="Times New Roman"/>
                <a:cs typeface="Times New Roman"/>
                <a:sym typeface="Times New Roman"/>
              </a:rPr>
              <a:t>GND to power supply's ground terminal</a:t>
            </a:r>
          </a:p>
          <a:p>
            <a:pPr algn="just">
              <a:lnSpc>
                <a:spcPts val="4809"/>
              </a:lnSpc>
            </a:pPr>
          </a:p>
          <a:p>
            <a:pPr algn="just">
              <a:lnSpc>
                <a:spcPts val="4809"/>
              </a:lnSpc>
            </a:pPr>
          </a:p>
          <a:p>
            <a:pPr algn="just">
              <a:lnSpc>
                <a:spcPts val="4809"/>
              </a:lnSpc>
            </a:pPr>
          </a:p>
          <a:p>
            <a:pPr algn="just">
              <a:lnSpc>
                <a:spcPts val="4809"/>
              </a:lnSpc>
            </a:pPr>
          </a:p>
          <a:p>
            <a:pPr algn="just">
              <a:lnSpc>
                <a:spcPts val="4809"/>
              </a:lnSpc>
            </a:pPr>
          </a:p>
          <a:p>
            <a:pPr algn="just" marL="0" indent="0" lvl="0">
              <a:lnSpc>
                <a:spcPts val="4809"/>
              </a:lnSpc>
            </a:pPr>
          </a:p>
        </p:txBody>
      </p:sp>
      <p:sp>
        <p:nvSpPr>
          <p:cNvPr name="TextBox 15" id="15"/>
          <p:cNvSpPr txBox="true"/>
          <p:nvPr/>
        </p:nvSpPr>
        <p:spPr>
          <a:xfrm rot="0">
            <a:off x="9438015" y="602590"/>
            <a:ext cx="7641844" cy="755651"/>
          </a:xfrm>
          <a:prstGeom prst="rect">
            <a:avLst/>
          </a:prstGeom>
        </p:spPr>
        <p:txBody>
          <a:bodyPr anchor="t" rtlCol="false" tIns="0" lIns="0" bIns="0" rIns="0">
            <a:spAutoFit/>
          </a:bodyPr>
          <a:lstStyle/>
          <a:p>
            <a:pPr algn="l">
              <a:lnSpc>
                <a:spcPts val="5599"/>
              </a:lnSpc>
            </a:pPr>
            <a:r>
              <a:rPr lang="en-US" sz="3999" b="true">
                <a:solidFill>
                  <a:srgbClr val="FFFFFF"/>
                </a:solidFill>
                <a:latin typeface="Times New Roman Bold"/>
                <a:ea typeface="Times New Roman Bold"/>
                <a:cs typeface="Times New Roman Bold"/>
                <a:sym typeface="Times New Roman Bold"/>
              </a:rPr>
              <a:t>Wiring and Electronics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6447571"/>
            <a:ext cx="18288000" cy="3839429"/>
            <a:chOff x="0" y="0"/>
            <a:chExt cx="4816593" cy="1011208"/>
          </a:xfrm>
        </p:grpSpPr>
        <p:sp>
          <p:nvSpPr>
            <p:cNvPr name="Freeform 3" id="3"/>
            <p:cNvSpPr/>
            <p:nvPr/>
          </p:nvSpPr>
          <p:spPr>
            <a:xfrm flipH="false" flipV="false" rot="0">
              <a:off x="0" y="0"/>
              <a:ext cx="4816592" cy="1011208"/>
            </a:xfrm>
            <a:custGeom>
              <a:avLst/>
              <a:gdLst/>
              <a:ahLst/>
              <a:cxnLst/>
              <a:rect r="r" b="b" t="t" l="l"/>
              <a:pathLst>
                <a:path h="1011208" w="4816592">
                  <a:moveTo>
                    <a:pt x="0" y="0"/>
                  </a:moveTo>
                  <a:lnTo>
                    <a:pt x="4816592" y="0"/>
                  </a:lnTo>
                  <a:lnTo>
                    <a:pt x="4816592" y="1011208"/>
                  </a:lnTo>
                  <a:lnTo>
                    <a:pt x="0" y="1011208"/>
                  </a:lnTo>
                  <a:close/>
                </a:path>
              </a:pathLst>
            </a:custGeom>
            <a:solidFill>
              <a:srgbClr val="17726D"/>
            </a:solidFill>
          </p:spPr>
        </p:sp>
        <p:sp>
          <p:nvSpPr>
            <p:cNvPr name="TextBox 4" id="4"/>
            <p:cNvSpPr txBox="true"/>
            <p:nvPr/>
          </p:nvSpPr>
          <p:spPr>
            <a:xfrm>
              <a:off x="0" y="-47625"/>
              <a:ext cx="4816593" cy="1058833"/>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514350" y="1245260"/>
            <a:ext cx="6345878" cy="8284507"/>
            <a:chOff x="0" y="0"/>
            <a:chExt cx="8461171" cy="11046010"/>
          </a:xfrm>
        </p:grpSpPr>
        <p:pic>
          <p:nvPicPr>
            <p:cNvPr name="Picture 6" id="6"/>
            <p:cNvPicPr>
              <a:picLocks noChangeAspect="true"/>
            </p:cNvPicPr>
            <p:nvPr/>
          </p:nvPicPr>
          <p:blipFill>
            <a:blip r:embed="rId2"/>
            <a:srcRect l="11430" t="0" r="19140" b="0"/>
            <a:stretch>
              <a:fillRect/>
            </a:stretch>
          </p:blipFill>
          <p:spPr>
            <a:xfrm flipH="false" flipV="false">
              <a:off x="0" y="0"/>
              <a:ext cx="8461171" cy="11046010"/>
            </a:xfrm>
            <a:prstGeom prst="rect">
              <a:avLst/>
            </a:prstGeom>
          </p:spPr>
        </p:pic>
      </p:grpSp>
      <p:grpSp>
        <p:nvGrpSpPr>
          <p:cNvPr name="Group 7" id="7"/>
          <p:cNvGrpSpPr/>
          <p:nvPr/>
        </p:nvGrpSpPr>
        <p:grpSpPr>
          <a:xfrm rot="0">
            <a:off x="15853048" y="-912528"/>
            <a:ext cx="3803190" cy="380319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9" id="9"/>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10" id="10"/>
          <p:cNvSpPr txBox="true"/>
          <p:nvPr/>
        </p:nvSpPr>
        <p:spPr>
          <a:xfrm rot="0">
            <a:off x="6978509" y="491832"/>
            <a:ext cx="9911635" cy="1478281"/>
          </a:xfrm>
          <a:prstGeom prst="rect">
            <a:avLst/>
          </a:prstGeom>
        </p:spPr>
        <p:txBody>
          <a:bodyPr anchor="t" rtlCol="false" tIns="0" lIns="0" bIns="0" rIns="0">
            <a:spAutoFit/>
          </a:bodyPr>
          <a:lstStyle/>
          <a:p>
            <a:pPr algn="l">
              <a:lnSpc>
                <a:spcPts val="5355"/>
              </a:lnSpc>
            </a:pPr>
            <a:r>
              <a:rPr lang="en-US" sz="5100" b="true">
                <a:solidFill>
                  <a:srgbClr val="17726D"/>
                </a:solidFill>
                <a:latin typeface="Times New Roman Bold"/>
                <a:ea typeface="Times New Roman Bold"/>
                <a:cs typeface="Times New Roman Bold"/>
                <a:sym typeface="Times New Roman Bold"/>
              </a:rPr>
              <a:t>MATHEMATICAL MODELING OF IP SYSTEM(EOM):</a:t>
            </a:r>
          </a:p>
        </p:txBody>
      </p:sp>
      <p:grpSp>
        <p:nvGrpSpPr>
          <p:cNvPr name="Group 11" id="11"/>
          <p:cNvGrpSpPr/>
          <p:nvPr/>
        </p:nvGrpSpPr>
        <p:grpSpPr>
          <a:xfrm rot="0">
            <a:off x="0" y="9258300"/>
            <a:ext cx="1028700" cy="1028700"/>
            <a:chOff x="0" y="0"/>
            <a:chExt cx="270933" cy="270933"/>
          </a:xfrm>
        </p:grpSpPr>
        <p:sp>
          <p:nvSpPr>
            <p:cNvPr name="Freeform 12" id="12"/>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solidFill>
              <a:srgbClr val="EAE4D2"/>
            </a:solidFill>
          </p:spPr>
        </p:sp>
        <p:sp>
          <p:nvSpPr>
            <p:cNvPr name="TextBox 13" id="13"/>
            <p:cNvSpPr txBox="true"/>
            <p:nvPr/>
          </p:nvSpPr>
          <p:spPr>
            <a:xfrm>
              <a:off x="0" y="-47625"/>
              <a:ext cx="270933" cy="318558"/>
            </a:xfrm>
            <a:prstGeom prst="rect">
              <a:avLst/>
            </a:prstGeom>
          </p:spPr>
          <p:txBody>
            <a:bodyPr anchor="ctr" rtlCol="false" tIns="50800" lIns="50800" bIns="50800" rIns="50800"/>
            <a:lstStyle/>
            <a:p>
              <a:pPr algn="ctr">
                <a:lnSpc>
                  <a:spcPts val="2479"/>
                </a:lnSpc>
              </a:pPr>
            </a:p>
          </p:txBody>
        </p:sp>
      </p:grpSp>
      <p:sp>
        <p:nvSpPr>
          <p:cNvPr name="AutoShape 14" id="14"/>
          <p:cNvSpPr/>
          <p:nvPr/>
        </p:nvSpPr>
        <p:spPr>
          <a:xfrm flipV="true">
            <a:off x="6978509" y="1970113"/>
            <a:ext cx="4955817" cy="0"/>
          </a:xfrm>
          <a:prstGeom prst="line">
            <a:avLst/>
          </a:prstGeom>
          <a:ln cap="flat" w="76200">
            <a:solidFill>
              <a:srgbClr val="EAE4D2"/>
            </a:solidFill>
            <a:prstDash val="solid"/>
            <a:headEnd type="none" len="sm" w="sm"/>
            <a:tailEnd type="none" len="sm" w="sm"/>
          </a:ln>
        </p:spPr>
      </p:sp>
      <p:sp>
        <p:nvSpPr>
          <p:cNvPr name="Freeform 15" id="15"/>
          <p:cNvSpPr/>
          <p:nvPr/>
        </p:nvSpPr>
        <p:spPr>
          <a:xfrm flipH="false" flipV="false" rot="0">
            <a:off x="7380066" y="2890662"/>
            <a:ext cx="7041245" cy="3556909"/>
          </a:xfrm>
          <a:custGeom>
            <a:avLst/>
            <a:gdLst/>
            <a:ahLst/>
            <a:cxnLst/>
            <a:rect r="r" b="b" t="t" l="l"/>
            <a:pathLst>
              <a:path h="3556909" w="7041245">
                <a:moveTo>
                  <a:pt x="0" y="0"/>
                </a:moveTo>
                <a:lnTo>
                  <a:pt x="7041246" y="0"/>
                </a:lnTo>
                <a:lnTo>
                  <a:pt x="7041246" y="3556909"/>
                </a:lnTo>
                <a:lnTo>
                  <a:pt x="0" y="3556909"/>
                </a:lnTo>
                <a:lnTo>
                  <a:pt x="0" y="0"/>
                </a:lnTo>
                <a:close/>
              </a:path>
            </a:pathLst>
          </a:custGeom>
          <a:blipFill>
            <a:blip r:embed="rId3"/>
            <a:stretch>
              <a:fillRect l="-1398" t="0" r="0" b="0"/>
            </a:stretch>
          </a:blipFill>
        </p:spPr>
      </p:sp>
      <p:sp>
        <p:nvSpPr>
          <p:cNvPr name="Freeform 16" id="16"/>
          <p:cNvSpPr/>
          <p:nvPr/>
        </p:nvSpPr>
        <p:spPr>
          <a:xfrm flipH="false" flipV="false" rot="0">
            <a:off x="7666649" y="7330223"/>
            <a:ext cx="9223495" cy="2404327"/>
          </a:xfrm>
          <a:custGeom>
            <a:avLst/>
            <a:gdLst/>
            <a:ahLst/>
            <a:cxnLst/>
            <a:rect r="r" b="b" t="t" l="l"/>
            <a:pathLst>
              <a:path h="2404327" w="9223495">
                <a:moveTo>
                  <a:pt x="0" y="0"/>
                </a:moveTo>
                <a:lnTo>
                  <a:pt x="9223495" y="0"/>
                </a:lnTo>
                <a:lnTo>
                  <a:pt x="9223495" y="2404327"/>
                </a:lnTo>
                <a:lnTo>
                  <a:pt x="0" y="2404327"/>
                </a:lnTo>
                <a:lnTo>
                  <a:pt x="0" y="0"/>
                </a:lnTo>
                <a:close/>
              </a:path>
            </a:pathLst>
          </a:custGeom>
          <a:blipFill>
            <a:blip r:embed="rId4"/>
            <a:stretch>
              <a:fillRect l="0" t="0" r="0" b="0"/>
            </a:stretch>
          </a:blipFill>
        </p:spPr>
      </p:sp>
      <p:sp>
        <p:nvSpPr>
          <p:cNvPr name="TextBox 17" id="17"/>
          <p:cNvSpPr txBox="true"/>
          <p:nvPr/>
        </p:nvSpPr>
        <p:spPr>
          <a:xfrm rot="0">
            <a:off x="5944872" y="2169935"/>
            <a:ext cx="4955817" cy="720727"/>
          </a:xfrm>
          <a:prstGeom prst="rect">
            <a:avLst/>
          </a:prstGeom>
        </p:spPr>
        <p:txBody>
          <a:bodyPr anchor="t" rtlCol="false" tIns="0" lIns="0" bIns="0" rIns="0">
            <a:spAutoFit/>
          </a:bodyPr>
          <a:lstStyle/>
          <a:p>
            <a:pPr algn="ctr">
              <a:lnSpc>
                <a:spcPts val="5424"/>
              </a:lnSpc>
              <a:spcBef>
                <a:spcPct val="0"/>
              </a:spcBef>
            </a:pPr>
            <a:r>
              <a:rPr lang="en-US" b="true" sz="3499">
                <a:solidFill>
                  <a:srgbClr val="17726D"/>
                </a:solidFill>
                <a:latin typeface="Times New Roman Medium"/>
                <a:ea typeface="Times New Roman Medium"/>
                <a:cs typeface="Times New Roman Medium"/>
                <a:sym typeface="Times New Roman Medium"/>
              </a:rPr>
              <a:t>Nomenclature</a:t>
            </a:r>
          </a:p>
        </p:txBody>
      </p:sp>
      <p:sp>
        <p:nvSpPr>
          <p:cNvPr name="TextBox 18" id="18"/>
          <p:cNvSpPr txBox="true"/>
          <p:nvPr/>
        </p:nvSpPr>
        <p:spPr>
          <a:xfrm rot="0">
            <a:off x="6978509" y="6257071"/>
            <a:ext cx="4955817" cy="720727"/>
          </a:xfrm>
          <a:prstGeom prst="rect">
            <a:avLst/>
          </a:prstGeom>
        </p:spPr>
        <p:txBody>
          <a:bodyPr anchor="t" rtlCol="false" tIns="0" lIns="0" bIns="0" rIns="0">
            <a:spAutoFit/>
          </a:bodyPr>
          <a:lstStyle/>
          <a:p>
            <a:pPr algn="ctr">
              <a:lnSpc>
                <a:spcPts val="5424"/>
              </a:lnSpc>
              <a:spcBef>
                <a:spcPct val="0"/>
              </a:spcBef>
            </a:pPr>
            <a:r>
              <a:rPr lang="en-US" b="true" sz="3499">
                <a:solidFill>
                  <a:srgbClr val="FFFFFF"/>
                </a:solidFill>
                <a:latin typeface="Times New Roman Medium"/>
                <a:ea typeface="Times New Roman Medium"/>
                <a:cs typeface="Times New Roman Medium"/>
                <a:sym typeface="Times New Roman Medium"/>
              </a:rPr>
              <a:t>Kinematics of the system</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718306" y="2232237"/>
            <a:ext cx="10569694" cy="8054763"/>
            <a:chOff x="0" y="0"/>
            <a:chExt cx="2783788" cy="2121419"/>
          </a:xfrm>
        </p:grpSpPr>
        <p:sp>
          <p:nvSpPr>
            <p:cNvPr name="Freeform 3" id="3"/>
            <p:cNvSpPr/>
            <p:nvPr/>
          </p:nvSpPr>
          <p:spPr>
            <a:xfrm flipH="false" flipV="false" rot="0">
              <a:off x="0" y="0"/>
              <a:ext cx="2783788" cy="2121419"/>
            </a:xfrm>
            <a:custGeom>
              <a:avLst/>
              <a:gdLst/>
              <a:ahLst/>
              <a:cxnLst/>
              <a:rect r="r" b="b" t="t" l="l"/>
              <a:pathLst>
                <a:path h="2121419" w="2783788">
                  <a:moveTo>
                    <a:pt x="0" y="0"/>
                  </a:moveTo>
                  <a:lnTo>
                    <a:pt x="2783788" y="0"/>
                  </a:lnTo>
                  <a:lnTo>
                    <a:pt x="2783788" y="2121419"/>
                  </a:lnTo>
                  <a:lnTo>
                    <a:pt x="0" y="2121419"/>
                  </a:lnTo>
                  <a:close/>
                </a:path>
              </a:pathLst>
            </a:custGeom>
            <a:solidFill>
              <a:srgbClr val="17726D"/>
            </a:solidFill>
          </p:spPr>
        </p:sp>
        <p:sp>
          <p:nvSpPr>
            <p:cNvPr name="TextBox 4" id="4"/>
            <p:cNvSpPr txBox="true"/>
            <p:nvPr/>
          </p:nvSpPr>
          <p:spPr>
            <a:xfrm>
              <a:off x="0" y="-47625"/>
              <a:ext cx="2783788" cy="2169044"/>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a:off x="840118" y="1511633"/>
            <a:ext cx="6527125" cy="29634"/>
          </a:xfrm>
          <a:prstGeom prst="line">
            <a:avLst/>
          </a:prstGeom>
          <a:ln cap="flat" w="76200">
            <a:solidFill>
              <a:srgbClr val="EAE4D2"/>
            </a:solidFill>
            <a:prstDash val="solid"/>
            <a:headEnd type="none" len="sm" w="sm"/>
            <a:tailEnd type="none" len="sm" w="sm"/>
          </a:ln>
        </p:spPr>
      </p:sp>
      <p:sp>
        <p:nvSpPr>
          <p:cNvPr name="Freeform 6" id="6"/>
          <p:cNvSpPr/>
          <p:nvPr/>
        </p:nvSpPr>
        <p:spPr>
          <a:xfrm flipH="false" flipV="false" rot="0">
            <a:off x="1706349" y="2232237"/>
            <a:ext cx="14875302" cy="7395219"/>
          </a:xfrm>
          <a:custGeom>
            <a:avLst/>
            <a:gdLst/>
            <a:ahLst/>
            <a:cxnLst/>
            <a:rect r="r" b="b" t="t" l="l"/>
            <a:pathLst>
              <a:path h="7395219" w="14875302">
                <a:moveTo>
                  <a:pt x="0" y="0"/>
                </a:moveTo>
                <a:lnTo>
                  <a:pt x="14875302" y="0"/>
                </a:lnTo>
                <a:lnTo>
                  <a:pt x="14875302" y="7395219"/>
                </a:lnTo>
                <a:lnTo>
                  <a:pt x="0" y="7395219"/>
                </a:lnTo>
                <a:lnTo>
                  <a:pt x="0" y="0"/>
                </a:lnTo>
                <a:close/>
              </a:path>
            </a:pathLst>
          </a:custGeom>
          <a:blipFill>
            <a:blip r:embed="rId2"/>
            <a:stretch>
              <a:fillRect l="0" t="0" r="0" b="0"/>
            </a:stretch>
          </a:blipFill>
        </p:spPr>
      </p:sp>
      <p:sp>
        <p:nvSpPr>
          <p:cNvPr name="TextBox 7" id="7"/>
          <p:cNvSpPr txBox="true"/>
          <p:nvPr/>
        </p:nvSpPr>
        <p:spPr>
          <a:xfrm rot="0">
            <a:off x="383979" y="133350"/>
            <a:ext cx="18511962" cy="1752601"/>
          </a:xfrm>
          <a:prstGeom prst="rect">
            <a:avLst/>
          </a:prstGeom>
        </p:spPr>
        <p:txBody>
          <a:bodyPr anchor="t" rtlCol="false" tIns="0" lIns="0" bIns="0" rIns="0">
            <a:spAutoFit/>
          </a:bodyPr>
          <a:lstStyle/>
          <a:p>
            <a:pPr algn="l">
              <a:lnSpc>
                <a:spcPts val="6300"/>
              </a:lnSpc>
            </a:pPr>
            <a:r>
              <a:rPr lang="en-US" sz="6000" b="true">
                <a:solidFill>
                  <a:srgbClr val="17726D"/>
                </a:solidFill>
                <a:latin typeface="Times New Roman Bold"/>
                <a:ea typeface="Times New Roman Bold"/>
                <a:cs typeface="Times New Roman Bold"/>
                <a:sym typeface="Times New Roman Bold"/>
              </a:rPr>
              <a:t>INVERTED PENDULUM SWING UP CONTROLLER DESIGN:</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5673142"/>
            <a:ext cx="18288000" cy="4529132"/>
            <a:chOff x="0" y="0"/>
            <a:chExt cx="4816593" cy="1192858"/>
          </a:xfrm>
        </p:grpSpPr>
        <p:sp>
          <p:nvSpPr>
            <p:cNvPr name="Freeform 3" id="3"/>
            <p:cNvSpPr/>
            <p:nvPr/>
          </p:nvSpPr>
          <p:spPr>
            <a:xfrm flipH="false" flipV="false" rot="0">
              <a:off x="0" y="0"/>
              <a:ext cx="4816592" cy="1192858"/>
            </a:xfrm>
            <a:custGeom>
              <a:avLst/>
              <a:gdLst/>
              <a:ahLst/>
              <a:cxnLst/>
              <a:rect r="r" b="b" t="t" l="l"/>
              <a:pathLst>
                <a:path h="1192858" w="4816592">
                  <a:moveTo>
                    <a:pt x="0" y="0"/>
                  </a:moveTo>
                  <a:lnTo>
                    <a:pt x="4816592" y="0"/>
                  </a:lnTo>
                  <a:lnTo>
                    <a:pt x="4816592" y="1192858"/>
                  </a:lnTo>
                  <a:lnTo>
                    <a:pt x="0" y="1192858"/>
                  </a:lnTo>
                  <a:close/>
                </a:path>
              </a:pathLst>
            </a:custGeom>
            <a:solidFill>
              <a:srgbClr val="17726D"/>
            </a:solidFill>
          </p:spPr>
        </p:sp>
        <p:sp>
          <p:nvSpPr>
            <p:cNvPr name="TextBox 4" id="4"/>
            <p:cNvSpPr txBox="true"/>
            <p:nvPr/>
          </p:nvSpPr>
          <p:spPr>
            <a:xfrm>
              <a:off x="0" y="-47625"/>
              <a:ext cx="4816593" cy="1240483"/>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5853048" y="-912528"/>
            <a:ext cx="3803190" cy="380319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8" id="8"/>
          <p:cNvSpPr txBox="true"/>
          <p:nvPr/>
        </p:nvSpPr>
        <p:spPr>
          <a:xfrm rot="0">
            <a:off x="359368" y="557880"/>
            <a:ext cx="18511962" cy="1752601"/>
          </a:xfrm>
          <a:prstGeom prst="rect">
            <a:avLst/>
          </a:prstGeom>
        </p:spPr>
        <p:txBody>
          <a:bodyPr anchor="t" rtlCol="false" tIns="0" lIns="0" bIns="0" rIns="0">
            <a:spAutoFit/>
          </a:bodyPr>
          <a:lstStyle/>
          <a:p>
            <a:pPr algn="l">
              <a:lnSpc>
                <a:spcPts val="6300"/>
              </a:lnSpc>
            </a:pPr>
            <a:r>
              <a:rPr lang="en-US" sz="6000" b="true">
                <a:solidFill>
                  <a:srgbClr val="17726D"/>
                </a:solidFill>
                <a:latin typeface="Times New Roman Bold"/>
                <a:ea typeface="Times New Roman Bold"/>
                <a:cs typeface="Times New Roman Bold"/>
                <a:sym typeface="Times New Roman Bold"/>
              </a:rPr>
              <a:t>INVERTED PENDULUM SWING UP CONTROLLER DESIGN:</a:t>
            </a:r>
          </a:p>
        </p:txBody>
      </p:sp>
      <p:grpSp>
        <p:nvGrpSpPr>
          <p:cNvPr name="Group 9" id="9"/>
          <p:cNvGrpSpPr/>
          <p:nvPr/>
        </p:nvGrpSpPr>
        <p:grpSpPr>
          <a:xfrm rot="0">
            <a:off x="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solidFill>
              <a:srgbClr val="EAE4D2"/>
            </a:solidFill>
          </p:spPr>
        </p:sp>
        <p:sp>
          <p:nvSpPr>
            <p:cNvPr name="TextBox 11" id="11"/>
            <p:cNvSpPr txBox="true"/>
            <p:nvPr/>
          </p:nvSpPr>
          <p:spPr>
            <a:xfrm>
              <a:off x="0" y="-47625"/>
              <a:ext cx="270933" cy="318558"/>
            </a:xfrm>
            <a:prstGeom prst="rect">
              <a:avLst/>
            </a:prstGeom>
          </p:spPr>
          <p:txBody>
            <a:bodyPr anchor="ctr" rtlCol="false" tIns="50800" lIns="50800" bIns="50800" rIns="50800"/>
            <a:lstStyle/>
            <a:p>
              <a:pPr algn="ctr">
                <a:lnSpc>
                  <a:spcPts val="2479"/>
                </a:lnSpc>
              </a:pPr>
            </a:p>
          </p:txBody>
        </p:sp>
      </p:grpSp>
      <p:sp>
        <p:nvSpPr>
          <p:cNvPr name="AutoShape 12" id="12"/>
          <p:cNvSpPr/>
          <p:nvPr/>
        </p:nvSpPr>
        <p:spPr>
          <a:xfrm>
            <a:off x="7020411" y="2310480"/>
            <a:ext cx="2594939" cy="0"/>
          </a:xfrm>
          <a:prstGeom prst="line">
            <a:avLst/>
          </a:prstGeom>
          <a:ln cap="flat" w="76200">
            <a:solidFill>
              <a:srgbClr val="EAE4D2"/>
            </a:solidFill>
            <a:prstDash val="solid"/>
            <a:headEnd type="none" len="sm" w="sm"/>
            <a:tailEnd type="none" len="sm" w="sm"/>
          </a:ln>
        </p:spPr>
      </p:sp>
      <p:sp>
        <p:nvSpPr>
          <p:cNvPr name="TextBox 13" id="13"/>
          <p:cNvSpPr txBox="true"/>
          <p:nvPr/>
        </p:nvSpPr>
        <p:spPr>
          <a:xfrm rot="0">
            <a:off x="514350" y="2275458"/>
            <a:ext cx="17773650" cy="2868042"/>
          </a:xfrm>
          <a:prstGeom prst="rect">
            <a:avLst/>
          </a:prstGeom>
        </p:spPr>
        <p:txBody>
          <a:bodyPr anchor="t" rtlCol="false" tIns="0" lIns="0" bIns="0" rIns="0">
            <a:spAutoFit/>
          </a:bodyPr>
          <a:lstStyle/>
          <a:p>
            <a:pPr algn="just" marL="0" indent="0" lvl="0">
              <a:lnSpc>
                <a:spcPts val="5631"/>
              </a:lnSpc>
            </a:pPr>
            <a:r>
              <a:rPr lang="en-US" sz="3199" spc="127">
                <a:solidFill>
                  <a:srgbClr val="000000"/>
                </a:solidFill>
                <a:latin typeface="Times New Roman"/>
                <a:ea typeface="Times New Roman"/>
                <a:cs typeface="Times New Roman"/>
                <a:sym typeface="Times New Roman"/>
              </a:rPr>
              <a:t>In this section a control scheme is developed for swinging up the pendulum from its </a:t>
            </a:r>
            <a:r>
              <a:rPr lang="en-US" sz="3199" spc="127">
                <a:solidFill>
                  <a:srgbClr val="000000"/>
                </a:solidFill>
                <a:latin typeface="Times New Roman"/>
                <a:ea typeface="Times New Roman"/>
                <a:cs typeface="Times New Roman"/>
                <a:sym typeface="Times New Roman"/>
              </a:rPr>
              <a:t>vertical downward position. The controller is an energy based controller. </a:t>
            </a:r>
            <a:r>
              <a:rPr lang="en-US" sz="3199" spc="127">
                <a:solidFill>
                  <a:srgbClr val="000000"/>
                </a:solidFill>
                <a:latin typeface="Times New Roman"/>
                <a:ea typeface="Times New Roman"/>
                <a:cs typeface="Times New Roman"/>
                <a:sym typeface="Times New Roman"/>
              </a:rPr>
              <a:t>Energy-based</a:t>
            </a:r>
            <a:r>
              <a:rPr lang="en-US" sz="3199" spc="127">
                <a:solidFill>
                  <a:srgbClr val="000000"/>
                </a:solidFill>
                <a:latin typeface="Times New Roman"/>
                <a:ea typeface="Times New Roman"/>
                <a:cs typeface="Times New Roman"/>
                <a:sym typeface="Times New Roman"/>
              </a:rPr>
              <a:t> controller simply control the total amount of the energy in the system such as adding enough energy, the pendulum is swing up from the hanging position to its unstable equilibrium point.</a:t>
            </a:r>
          </a:p>
        </p:txBody>
      </p:sp>
      <p:sp>
        <p:nvSpPr>
          <p:cNvPr name="TextBox 14" id="14"/>
          <p:cNvSpPr txBox="true"/>
          <p:nvPr/>
        </p:nvSpPr>
        <p:spPr>
          <a:xfrm rot="0">
            <a:off x="359368" y="5809507"/>
            <a:ext cx="16797306" cy="1955928"/>
          </a:xfrm>
          <a:prstGeom prst="rect">
            <a:avLst/>
          </a:prstGeom>
        </p:spPr>
        <p:txBody>
          <a:bodyPr anchor="t" rtlCol="false" tIns="0" lIns="0" bIns="0" rIns="0">
            <a:spAutoFit/>
          </a:bodyPr>
          <a:lstStyle/>
          <a:p>
            <a:pPr algn="just">
              <a:lnSpc>
                <a:spcPts val="5103"/>
              </a:lnSpc>
            </a:pPr>
            <a:r>
              <a:rPr lang="en-US" sz="2899" spc="115">
                <a:solidFill>
                  <a:srgbClr val="FFFFFF"/>
                </a:solidFill>
                <a:latin typeface="Times New Roman"/>
                <a:ea typeface="Times New Roman"/>
                <a:cs typeface="Times New Roman"/>
                <a:sym typeface="Times New Roman"/>
              </a:rPr>
              <a:t>Many different control algorithms can be used to perform the swing up control such as,</a:t>
            </a:r>
            <a:r>
              <a:rPr lang="en-US" sz="2899" spc="115">
                <a:solidFill>
                  <a:srgbClr val="FFFFFF"/>
                </a:solidFill>
                <a:latin typeface="Times New Roman"/>
                <a:ea typeface="Times New Roman"/>
                <a:cs typeface="Times New Roman"/>
                <a:sym typeface="Times New Roman"/>
              </a:rPr>
              <a:t>trajectory tracking, rectangular reference input swing up type. The energy shaping</a:t>
            </a:r>
          </a:p>
          <a:p>
            <a:pPr algn="just" marL="0" indent="0" lvl="0">
              <a:lnSpc>
                <a:spcPts val="5103"/>
              </a:lnSpc>
            </a:pPr>
            <a:r>
              <a:rPr lang="en-US" sz="2899" spc="115">
                <a:solidFill>
                  <a:srgbClr val="FFFFFF"/>
                </a:solidFill>
                <a:latin typeface="Times New Roman"/>
                <a:ea typeface="Times New Roman"/>
                <a:cs typeface="Times New Roman"/>
                <a:sym typeface="Times New Roman"/>
              </a:rPr>
              <a:t>controller tend to be the most natural to derive and perhaps the most well–known.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DAF9Ym89lKM</dc:identifier>
  <dcterms:modified xsi:type="dcterms:W3CDTF">2011-08-01T06:04:30Z</dcterms:modified>
  <cp:revision>1</cp:revision>
  <dc:title>Inverted Pendulum Self Balancing Cart</dc:title>
</cp:coreProperties>
</file>

<file path=docProps/thumbnail.jpeg>
</file>